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Lst>
  <p:notesMasterIdLst>
    <p:notesMasterId r:id="rId76"/>
  </p:notesMasterIdLst>
  <p:sldIdLst>
    <p:sldId id="321" r:id="rId3"/>
    <p:sldId id="429" r:id="rId4"/>
    <p:sldId id="395" r:id="rId5"/>
    <p:sldId id="396" r:id="rId6"/>
    <p:sldId id="397" r:id="rId7"/>
    <p:sldId id="402" r:id="rId8"/>
    <p:sldId id="403" r:id="rId9"/>
    <p:sldId id="398" r:id="rId10"/>
    <p:sldId id="261" r:id="rId11"/>
    <p:sldId id="404" r:id="rId12"/>
    <p:sldId id="257" r:id="rId13"/>
    <p:sldId id="263" r:id="rId14"/>
    <p:sldId id="405" r:id="rId15"/>
    <p:sldId id="399" r:id="rId16"/>
    <p:sldId id="400" r:id="rId17"/>
    <p:sldId id="401" r:id="rId18"/>
    <p:sldId id="260" r:id="rId19"/>
    <p:sldId id="432" r:id="rId20"/>
    <p:sldId id="286" r:id="rId21"/>
    <p:sldId id="271" r:id="rId22"/>
    <p:sldId id="262" r:id="rId23"/>
    <p:sldId id="264" r:id="rId24"/>
    <p:sldId id="265" r:id="rId25"/>
    <p:sldId id="266" r:id="rId26"/>
    <p:sldId id="430" r:id="rId27"/>
    <p:sldId id="431" r:id="rId28"/>
    <p:sldId id="406" r:id="rId29"/>
    <p:sldId id="433" r:id="rId30"/>
    <p:sldId id="292" r:id="rId31"/>
    <p:sldId id="293" r:id="rId32"/>
    <p:sldId id="302" r:id="rId33"/>
    <p:sldId id="303" r:id="rId34"/>
    <p:sldId id="434" r:id="rId35"/>
    <p:sldId id="407" r:id="rId36"/>
    <p:sldId id="409" r:id="rId37"/>
    <p:sldId id="410" r:id="rId38"/>
    <p:sldId id="435" r:id="rId39"/>
    <p:sldId id="289" r:id="rId40"/>
    <p:sldId id="290" r:id="rId41"/>
    <p:sldId id="280" r:id="rId42"/>
    <p:sldId id="281" r:id="rId43"/>
    <p:sldId id="282" r:id="rId44"/>
    <p:sldId id="297" r:id="rId45"/>
    <p:sldId id="294" r:id="rId46"/>
    <p:sldId id="299" r:id="rId47"/>
    <p:sldId id="298" r:id="rId48"/>
    <p:sldId id="300" r:id="rId49"/>
    <p:sldId id="301" r:id="rId50"/>
    <p:sldId id="295" r:id="rId51"/>
    <p:sldId id="305" r:id="rId52"/>
    <p:sldId id="306" r:id="rId53"/>
    <p:sldId id="436" r:id="rId54"/>
    <p:sldId id="307" r:id="rId55"/>
    <p:sldId id="308" r:id="rId56"/>
    <p:sldId id="411" r:id="rId57"/>
    <p:sldId id="412" r:id="rId58"/>
    <p:sldId id="415" r:id="rId59"/>
    <p:sldId id="428" r:id="rId60"/>
    <p:sldId id="413" r:id="rId61"/>
    <p:sldId id="417" r:id="rId62"/>
    <p:sldId id="259" r:id="rId63"/>
    <p:sldId id="421" r:id="rId64"/>
    <p:sldId id="422" r:id="rId65"/>
    <p:sldId id="423" r:id="rId66"/>
    <p:sldId id="424" r:id="rId67"/>
    <p:sldId id="425" r:id="rId68"/>
    <p:sldId id="426" r:id="rId69"/>
    <p:sldId id="427" r:id="rId70"/>
    <p:sldId id="267" r:id="rId71"/>
    <p:sldId id="268" r:id="rId72"/>
    <p:sldId id="418" r:id="rId73"/>
    <p:sldId id="419" r:id="rId74"/>
    <p:sldId id="420" r:id="rId7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6"/>
    <p:restoredTop sz="96405"/>
  </p:normalViewPr>
  <p:slideViewPr>
    <p:cSldViewPr snapToGrid="0">
      <p:cViewPr varScale="1">
        <p:scale>
          <a:sx n="156" d="100"/>
          <a:sy n="156" d="100"/>
        </p:scale>
        <p:origin x="216" y="42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B209B-A8BF-2D41-BAD0-819EA3847E02}" type="datetimeFigureOut">
              <a:rPr lang="ru-RU" smtClean="0"/>
              <a:t>09.04.2024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963D0-36D9-D04C-8405-01DE20A3EA99}" type="slidenum">
              <a:rPr lang="ru-RU" smtClean="0"/>
              <a:t>‹#›</a:t>
            </a:fld>
            <a:endParaRPr lang="ru-RU"/>
          </a:p>
        </p:txBody>
      </p:sp>
    </p:spTree>
    <p:extLst>
      <p:ext uri="{BB962C8B-B14F-4D97-AF65-F5344CB8AC3E}">
        <p14:creationId xmlns:p14="http://schemas.microsoft.com/office/powerpoint/2010/main" val="765286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20D2AFB-2A0E-4923-A1C9-CF73B9CA7CD1}" type="slidenum">
              <a:rPr lang="ru-RU" smtClean="0"/>
              <a:t>3</a:t>
            </a:fld>
            <a:endParaRPr lang="ru-RU"/>
          </a:p>
        </p:txBody>
      </p:sp>
    </p:spTree>
    <p:extLst>
      <p:ext uri="{BB962C8B-B14F-4D97-AF65-F5344CB8AC3E}">
        <p14:creationId xmlns:p14="http://schemas.microsoft.com/office/powerpoint/2010/main" val="331804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1679319e5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1679319e5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c1679319e5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70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c1679319e5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c1679319e5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c1679319e5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61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c1679319e5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c1679319e5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2c1679319e5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ru-RU"/>
              <a:t>62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61CDB8-7FB5-648A-2AA1-621F60CED00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C02F44B-B2FB-588D-588A-29A8119766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25C35B9-7B90-C91A-5946-1BFAE966A85A}"/>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76A3F29B-6515-F9C0-3588-FC3038C1622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FFDE63F-9792-6935-F4F6-14784735E0FA}"/>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1841601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A0AF1D-9299-91D1-CE09-F99300FAA62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16628EBB-0CA7-278B-4E84-B6E974B1C4F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44789D7-A0C4-A26E-847D-0C7C8ED335E9}"/>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026F88E2-BCAE-E119-B5FA-EC54D189A7C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8A2460D-19D8-0650-E8D6-CFE8114493E1}"/>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2358535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36C1BF8C-53EF-D426-032C-63E25BEEDC8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7E8735B-E93C-7D9A-EC4B-DE137C81CA1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3015127-6C98-57B1-5055-E2B364B2C6F3}"/>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E9843CA5-8332-A360-6F25-2039BCCDDA4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AD68F3A-C659-DD68-5C6D-D1906BC39A09}"/>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2085790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18" name="Текст 12">
            <a:extLst>
              <a:ext uri="{FF2B5EF4-FFF2-40B4-BE49-F238E27FC236}">
                <a16:creationId xmlns:a16="http://schemas.microsoft.com/office/drawing/2014/main" id="{15F970F1-1593-4135-97B2-60386A5187C6}"/>
              </a:ext>
            </a:extLst>
          </p:cNvPr>
          <p:cNvSpPr>
            <a:spLocks noGrp="1"/>
          </p:cNvSpPr>
          <p:nvPr>
            <p:ph type="body" sz="quarter" idx="10" hasCustomPrompt="1"/>
          </p:nvPr>
        </p:nvSpPr>
        <p:spPr>
          <a:xfrm>
            <a:off x="418772" y="2464714"/>
            <a:ext cx="5677227" cy="738495"/>
          </a:xfrm>
          <a:prstGeom prst="rect">
            <a:avLst/>
          </a:prstGeom>
        </p:spPr>
        <p:txBody>
          <a:bodyPr anchor="ctr" anchorCtr="0"/>
          <a:lstStyle>
            <a:lvl1pPr marL="7701" marR="0" indent="0" algn="l" defTabSz="276926" rtl="0" eaLnBrk="1" fontAlgn="auto" latinLnBrk="0" hangingPunct="1">
              <a:lnSpc>
                <a:spcPct val="100000"/>
              </a:lnSpc>
              <a:spcBef>
                <a:spcPts val="70"/>
              </a:spcBef>
              <a:spcAft>
                <a:spcPts val="0"/>
              </a:spcAft>
              <a:buClrTx/>
              <a:buSzTx/>
              <a:buFontTx/>
              <a:buNone/>
              <a:tabLst/>
              <a:defRPr b="0" i="0">
                <a:latin typeface="Tinkoff Sans" panose="02000506050000020004" pitchFamily="2" charset="0"/>
              </a:defRPr>
            </a:lvl1pPr>
          </a:lstStyle>
          <a:p>
            <a:pPr marL="7701" marR="0" lvl="0" indent="0" algn="l" defTabSz="276926" rtl="0" eaLnBrk="1" fontAlgn="auto" latinLnBrk="0" hangingPunct="1">
              <a:lnSpc>
                <a:spcPct val="100000"/>
              </a:lnSpc>
              <a:spcBef>
                <a:spcPts val="70"/>
              </a:spcBef>
              <a:spcAft>
                <a:spcPts val="0"/>
              </a:spcAft>
              <a:buClrTx/>
              <a:buSzTx/>
              <a:buFontTx/>
              <a:buNone/>
              <a:tabLst/>
              <a:defRPr/>
            </a:pPr>
            <a:r>
              <a:rPr kumimoji="0" lang="ru-RU" sz="4790" b="0" i="0" u="none" strike="noStrike" kern="1200" cap="none" spc="-55" normalizeH="0" baseline="0" noProof="0" dirty="0">
                <a:ln>
                  <a:noFill/>
                </a:ln>
                <a:solidFill>
                  <a:srgbClr val="282828"/>
                </a:solidFill>
                <a:effectLst/>
                <a:uLnTx/>
                <a:uFillTx/>
                <a:latin typeface="Oleg Sans"/>
                <a:ea typeface="+mn-ea"/>
                <a:cs typeface="Oleg Sans"/>
              </a:rPr>
              <a:t>Короткий</a:t>
            </a:r>
            <a:r>
              <a:rPr kumimoji="0" lang="ru-RU" sz="4790" b="0" i="0" u="none" strike="noStrike" kern="1200" cap="none" spc="-91" normalizeH="0" baseline="0" noProof="0" dirty="0">
                <a:ln>
                  <a:noFill/>
                </a:ln>
                <a:solidFill>
                  <a:srgbClr val="282828"/>
                </a:solidFill>
                <a:effectLst/>
                <a:uLnTx/>
                <a:uFillTx/>
                <a:latin typeface="Oleg Sans"/>
                <a:ea typeface="+mn-ea"/>
                <a:cs typeface="Oleg Sans"/>
              </a:rPr>
              <a:t> </a:t>
            </a:r>
            <a:r>
              <a:rPr kumimoji="0" lang="ru-RU" sz="4790" b="0" i="0" u="none" strike="noStrike" kern="1200" cap="none" spc="-48" normalizeH="0" baseline="0" noProof="0" dirty="0">
                <a:ln>
                  <a:noFill/>
                </a:ln>
                <a:solidFill>
                  <a:srgbClr val="282828"/>
                </a:solidFill>
                <a:effectLst/>
                <a:uLnTx/>
                <a:uFillTx/>
                <a:latin typeface="Oleg Sans"/>
                <a:ea typeface="+mn-ea"/>
                <a:cs typeface="Oleg Sans"/>
              </a:rPr>
              <a:t>заголовок</a:t>
            </a:r>
            <a:endParaRPr lang="ru-RU" dirty="0"/>
          </a:p>
        </p:txBody>
      </p:sp>
      <p:sp>
        <p:nvSpPr>
          <p:cNvPr id="20" name="Текст 57">
            <a:extLst>
              <a:ext uri="{FF2B5EF4-FFF2-40B4-BE49-F238E27FC236}">
                <a16:creationId xmlns:a16="http://schemas.microsoft.com/office/drawing/2014/main" id="{B06FF3BC-B0D0-41E0-838B-E41B20CFCE75}"/>
              </a:ext>
            </a:extLst>
          </p:cNvPr>
          <p:cNvSpPr>
            <a:spLocks noGrp="1"/>
          </p:cNvSpPr>
          <p:nvPr>
            <p:ph type="body" sz="quarter" idx="14" hasCustomPrompt="1"/>
          </p:nvPr>
        </p:nvSpPr>
        <p:spPr>
          <a:xfrm>
            <a:off x="418772" y="3424909"/>
            <a:ext cx="5677227" cy="387518"/>
          </a:xfrm>
          <a:prstGeom prst="rect">
            <a:avLst/>
          </a:prstGeom>
        </p:spPr>
        <p:txBody>
          <a:bodyPr anchor="ctr"/>
          <a:lstStyle>
            <a:lvl1pPr marL="0" indent="0" algn="l">
              <a:buNone/>
              <a:defRPr sz="1696"/>
            </a:lvl1pPr>
          </a:lstStyle>
          <a:p>
            <a:pPr lvl="0"/>
            <a:r>
              <a:rPr lang="ru-RU" dirty="0"/>
              <a:t>Место для дополнительной информации</a:t>
            </a:r>
          </a:p>
        </p:txBody>
      </p:sp>
      <p:sp>
        <p:nvSpPr>
          <p:cNvPr id="23" name="Текст 4">
            <a:extLst>
              <a:ext uri="{FF2B5EF4-FFF2-40B4-BE49-F238E27FC236}">
                <a16:creationId xmlns:a16="http://schemas.microsoft.com/office/drawing/2014/main" id="{90495039-29D7-4217-800F-671C68FC1B70}"/>
              </a:ext>
            </a:extLst>
          </p:cNvPr>
          <p:cNvSpPr>
            <a:spLocks noGrp="1"/>
          </p:cNvSpPr>
          <p:nvPr>
            <p:ph type="body" sz="quarter" idx="11" hasCustomPrompt="1"/>
          </p:nvPr>
        </p:nvSpPr>
        <p:spPr>
          <a:xfrm>
            <a:off x="10869916" y="6313456"/>
            <a:ext cx="903311" cy="232703"/>
          </a:xfrm>
          <a:prstGeom prst="rect">
            <a:avLst/>
          </a:prstGeom>
        </p:spPr>
        <p:txBody>
          <a:bodyPr/>
          <a:lstStyle>
            <a:lvl1pPr marL="7692" marR="0" indent="0" algn="l" defTabSz="276926" rtl="0" eaLnBrk="1" fontAlgn="auto" latinLnBrk="0" hangingPunct="1">
              <a:lnSpc>
                <a:spcPts val="1538"/>
              </a:lnSpc>
              <a:spcBef>
                <a:spcPts val="0"/>
              </a:spcBef>
              <a:spcAft>
                <a:spcPts val="0"/>
              </a:spcAft>
              <a:buClrTx/>
              <a:buSzTx/>
              <a:buFontTx/>
              <a:buNone/>
              <a:tabLst/>
              <a:defRPr sz="1454">
                <a:latin typeface="+mj-lt"/>
              </a:defRPr>
            </a:lvl1pPr>
          </a:lstStyle>
          <a:p>
            <a:pPr marL="7692" marR="0" lvl="0" indent="0" algn="l" defTabSz="276926" rtl="0" eaLnBrk="1" fontAlgn="auto" latinLnBrk="0" hangingPunct="1">
              <a:lnSpc>
                <a:spcPts val="1538"/>
              </a:lnSpc>
              <a:spcBef>
                <a:spcPts val="0"/>
              </a:spcBef>
              <a:spcAft>
                <a:spcPts val="0"/>
              </a:spcAft>
              <a:buClrTx/>
              <a:buSzTx/>
              <a:buFontTx/>
              <a:buNone/>
              <a:tabLst/>
              <a:defRPr/>
            </a:pPr>
            <a:r>
              <a:rPr lang="en-US" sz="1696" spc="3" dirty="0">
                <a:solidFill>
                  <a:srgbClr val="AFAFAF"/>
                </a:solidFill>
                <a:latin typeface="+mj-lt"/>
                <a:cs typeface="PF Highway Sans Pro"/>
              </a:rPr>
              <a:t>tinkoff.ru</a:t>
            </a:r>
            <a:endParaRPr lang="en-US" sz="1696" dirty="0">
              <a:latin typeface="+mj-lt"/>
              <a:cs typeface="PF Highway Sans Pro"/>
            </a:endParaRPr>
          </a:p>
          <a:p>
            <a:pPr lvl="0"/>
            <a:endParaRPr lang="ru-RU" dirty="0"/>
          </a:p>
        </p:txBody>
      </p:sp>
      <p:sp>
        <p:nvSpPr>
          <p:cNvPr id="33" name="Rectangle">
            <a:extLst>
              <a:ext uri="{FF2B5EF4-FFF2-40B4-BE49-F238E27FC236}">
                <a16:creationId xmlns:a16="http://schemas.microsoft.com/office/drawing/2014/main" id="{F83DDE43-4DC1-46E6-A960-9457E0E6FFB1}"/>
              </a:ext>
            </a:extLst>
          </p:cNvPr>
          <p:cNvSpPr/>
          <p:nvPr/>
        </p:nvSpPr>
        <p:spPr>
          <a:xfrm>
            <a:off x="9346655" y="0"/>
            <a:ext cx="2846497" cy="6858000"/>
          </a:xfrm>
          <a:prstGeom prst="rect">
            <a:avLst/>
          </a:prstGeom>
          <a:solidFill>
            <a:srgbClr val="FFE139"/>
          </a:solidFill>
          <a:ln w="12700">
            <a:miter lim="400000"/>
          </a:ln>
        </p:spPr>
        <p:txBody>
          <a:bodyPr lIns="0" tIns="0" rIns="0" bIns="0" anchor="ctr"/>
          <a:lstStyle/>
          <a:p>
            <a:pPr algn="ctr" defTabSz="500005" hangingPunct="0">
              <a:defRPr sz="3200">
                <a:solidFill>
                  <a:srgbClr val="FFFFFF"/>
                </a:solidFill>
                <a:latin typeface="Helvetica Neue Medium"/>
                <a:ea typeface="Helvetica Neue Medium"/>
                <a:cs typeface="Helvetica Neue Medium"/>
                <a:sym typeface="Helvetica Neue Medium"/>
              </a:defRPr>
            </a:pPr>
            <a:endParaRPr sz="1938" kern="0">
              <a:solidFill>
                <a:srgbClr val="FFFFFF"/>
              </a:solidFill>
              <a:latin typeface="Helvetica Neue Medium"/>
              <a:ea typeface="Helvetica Neue Medium"/>
              <a:cs typeface="Helvetica Neue Medium"/>
              <a:sym typeface="Helvetica Neue Medium"/>
            </a:endParaRPr>
          </a:p>
        </p:txBody>
      </p:sp>
      <p:sp>
        <p:nvSpPr>
          <p:cNvPr id="38" name="Line">
            <a:extLst>
              <a:ext uri="{FF2B5EF4-FFF2-40B4-BE49-F238E27FC236}">
                <a16:creationId xmlns:a16="http://schemas.microsoft.com/office/drawing/2014/main" id="{04EC75ED-2EFD-4DE4-A810-BD0BAE1D2238}"/>
              </a:ext>
            </a:extLst>
          </p:cNvPr>
          <p:cNvSpPr/>
          <p:nvPr userDrawn="1"/>
        </p:nvSpPr>
        <p:spPr>
          <a:xfrm>
            <a:off x="500027" y="6069659"/>
            <a:ext cx="7746842" cy="1"/>
          </a:xfrm>
          <a:prstGeom prst="line">
            <a:avLst/>
          </a:prstGeom>
          <a:ln w="25400">
            <a:solidFill>
              <a:srgbClr val="D5D5D5"/>
            </a:solidFill>
            <a:miter lim="400000"/>
          </a:ln>
        </p:spPr>
        <p:txBody>
          <a:bodyPr lIns="0" tIns="0" rIns="0" bIns="0" anchor="ctr"/>
          <a:lstStyle/>
          <a:p>
            <a:pPr algn="ctr">
              <a:defRPr sz="3200">
                <a:solidFill>
                  <a:srgbClr val="FFFFFF"/>
                </a:solidFill>
                <a:latin typeface="Helvetica Neue Medium"/>
                <a:ea typeface="Helvetica Neue Medium"/>
                <a:cs typeface="Helvetica Neue Medium"/>
                <a:sym typeface="Helvetica Neue Medium"/>
              </a:defRPr>
            </a:pPr>
            <a:endParaRPr sz="1938"/>
          </a:p>
        </p:txBody>
      </p:sp>
    </p:spTree>
    <p:extLst>
      <p:ext uri="{BB962C8B-B14F-4D97-AF65-F5344CB8AC3E}">
        <p14:creationId xmlns:p14="http://schemas.microsoft.com/office/powerpoint/2010/main" val="1262136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4C2586-AF51-DE99-5424-6131BC3FD9A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E27059E-6F72-70D0-8B73-5F6E16FBCF5E}"/>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4" name="Нижний колонтитул 3">
            <a:extLst>
              <a:ext uri="{FF2B5EF4-FFF2-40B4-BE49-F238E27FC236}">
                <a16:creationId xmlns:a16="http://schemas.microsoft.com/office/drawing/2014/main" id="{B262A6DF-45C4-7037-4AFE-4B7E1530117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CF26EBE-1C61-91B9-8666-26DD55F7BDD2}"/>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193103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bg>
      <p:bgPr>
        <a:solidFill>
          <a:srgbClr val="F9F9F9"/>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12D23EC3-9E60-44F6-ADD0-D20D21157064}"/>
              </a:ext>
            </a:extLst>
          </p:cNvPr>
          <p:cNvSpPr/>
          <p:nvPr userDrawn="1"/>
        </p:nvSpPr>
        <p:spPr>
          <a:xfrm>
            <a:off x="2907396" y="1712457"/>
            <a:ext cx="1963951" cy="1641540"/>
          </a:xfrm>
          <a:custGeom>
            <a:avLst/>
            <a:gdLst/>
            <a:ahLst/>
            <a:cxnLst/>
            <a:rect l="l" t="t" r="r" b="b"/>
            <a:pathLst>
              <a:path w="3242309" h="6584315">
                <a:moveTo>
                  <a:pt x="3241786" y="0"/>
                </a:moveTo>
                <a:lnTo>
                  <a:pt x="0" y="0"/>
                </a:lnTo>
                <a:lnTo>
                  <a:pt x="0" y="6584092"/>
                </a:lnTo>
                <a:lnTo>
                  <a:pt x="3241786" y="6584092"/>
                </a:lnTo>
                <a:lnTo>
                  <a:pt x="3241786" y="0"/>
                </a:lnTo>
                <a:close/>
              </a:path>
            </a:pathLst>
          </a:custGeom>
          <a:solidFill>
            <a:schemeClr val="bg1"/>
          </a:solidFill>
        </p:spPr>
        <p:txBody>
          <a:bodyPr wrap="square" lIns="0" tIns="0" rIns="0" bIns="0" rtlCol="0"/>
          <a:lstStyle/>
          <a:p>
            <a:endParaRPr sz="1090"/>
          </a:p>
        </p:txBody>
      </p:sp>
      <p:sp>
        <p:nvSpPr>
          <p:cNvPr id="6" name="object 5">
            <a:extLst>
              <a:ext uri="{FF2B5EF4-FFF2-40B4-BE49-F238E27FC236}">
                <a16:creationId xmlns:a16="http://schemas.microsoft.com/office/drawing/2014/main" id="{0B29CFC8-09ED-4BC2-90CA-3D180F2FFB94}"/>
              </a:ext>
            </a:extLst>
          </p:cNvPr>
          <p:cNvSpPr/>
          <p:nvPr userDrawn="1"/>
        </p:nvSpPr>
        <p:spPr>
          <a:xfrm>
            <a:off x="7367433" y="1712457"/>
            <a:ext cx="1963951" cy="1641540"/>
          </a:xfrm>
          <a:custGeom>
            <a:avLst/>
            <a:gdLst/>
            <a:ahLst/>
            <a:cxnLst/>
            <a:rect l="l" t="t" r="r" b="b"/>
            <a:pathLst>
              <a:path w="3242309" h="6584315">
                <a:moveTo>
                  <a:pt x="3241786" y="0"/>
                </a:moveTo>
                <a:lnTo>
                  <a:pt x="0" y="0"/>
                </a:lnTo>
                <a:lnTo>
                  <a:pt x="0" y="6584092"/>
                </a:lnTo>
                <a:lnTo>
                  <a:pt x="3241786" y="6584092"/>
                </a:lnTo>
                <a:lnTo>
                  <a:pt x="3241786" y="0"/>
                </a:lnTo>
                <a:close/>
              </a:path>
            </a:pathLst>
          </a:custGeom>
          <a:solidFill>
            <a:srgbClr val="FFFFFF"/>
          </a:solidFill>
        </p:spPr>
        <p:txBody>
          <a:bodyPr wrap="square" lIns="0" tIns="0" rIns="0" bIns="0" rtlCol="0"/>
          <a:lstStyle/>
          <a:p>
            <a:endParaRPr sz="1090"/>
          </a:p>
        </p:txBody>
      </p:sp>
      <p:sp>
        <p:nvSpPr>
          <p:cNvPr id="8" name="object 6">
            <a:extLst>
              <a:ext uri="{FF2B5EF4-FFF2-40B4-BE49-F238E27FC236}">
                <a16:creationId xmlns:a16="http://schemas.microsoft.com/office/drawing/2014/main" id="{1F4F01BE-4A78-4966-815F-B88819045A74}"/>
              </a:ext>
            </a:extLst>
          </p:cNvPr>
          <p:cNvSpPr/>
          <p:nvPr userDrawn="1"/>
        </p:nvSpPr>
        <p:spPr>
          <a:xfrm>
            <a:off x="9559397" y="1712457"/>
            <a:ext cx="1963951" cy="1641540"/>
          </a:xfrm>
          <a:custGeom>
            <a:avLst/>
            <a:gdLst/>
            <a:ahLst/>
            <a:cxnLst/>
            <a:rect l="l" t="t" r="r" b="b"/>
            <a:pathLst>
              <a:path w="3242309" h="6584315">
                <a:moveTo>
                  <a:pt x="3241786" y="0"/>
                </a:moveTo>
                <a:lnTo>
                  <a:pt x="0" y="0"/>
                </a:lnTo>
                <a:lnTo>
                  <a:pt x="0" y="6584092"/>
                </a:lnTo>
                <a:lnTo>
                  <a:pt x="3241786" y="6584092"/>
                </a:lnTo>
                <a:lnTo>
                  <a:pt x="3241786" y="0"/>
                </a:lnTo>
                <a:close/>
              </a:path>
            </a:pathLst>
          </a:custGeom>
          <a:solidFill>
            <a:srgbClr val="FFFFFF"/>
          </a:solidFill>
        </p:spPr>
        <p:txBody>
          <a:bodyPr wrap="square" lIns="0" tIns="0" rIns="0" bIns="0" rtlCol="0"/>
          <a:lstStyle/>
          <a:p>
            <a:endParaRPr sz="1090"/>
          </a:p>
        </p:txBody>
      </p:sp>
      <p:sp>
        <p:nvSpPr>
          <p:cNvPr id="10" name="object 7">
            <a:extLst>
              <a:ext uri="{FF2B5EF4-FFF2-40B4-BE49-F238E27FC236}">
                <a16:creationId xmlns:a16="http://schemas.microsoft.com/office/drawing/2014/main" id="{1B1B5374-4C97-44A9-964A-C2FC8686059B}"/>
              </a:ext>
            </a:extLst>
          </p:cNvPr>
          <p:cNvSpPr/>
          <p:nvPr userDrawn="1"/>
        </p:nvSpPr>
        <p:spPr>
          <a:xfrm>
            <a:off x="639323" y="1712457"/>
            <a:ext cx="1963951" cy="1641540"/>
          </a:xfrm>
          <a:custGeom>
            <a:avLst/>
            <a:gdLst/>
            <a:ahLst/>
            <a:cxnLst/>
            <a:rect l="l" t="t" r="r" b="b"/>
            <a:pathLst>
              <a:path w="3242310" h="6584315">
                <a:moveTo>
                  <a:pt x="3241786" y="0"/>
                </a:moveTo>
                <a:lnTo>
                  <a:pt x="0" y="0"/>
                </a:lnTo>
                <a:lnTo>
                  <a:pt x="0" y="6584092"/>
                </a:lnTo>
                <a:lnTo>
                  <a:pt x="3241786" y="6584092"/>
                </a:lnTo>
                <a:lnTo>
                  <a:pt x="3241786" y="0"/>
                </a:lnTo>
                <a:close/>
              </a:path>
            </a:pathLst>
          </a:custGeom>
          <a:solidFill>
            <a:srgbClr val="FFFFFF"/>
          </a:solidFill>
        </p:spPr>
        <p:txBody>
          <a:bodyPr wrap="square" lIns="0" tIns="0" rIns="0" bIns="0" rtlCol="0"/>
          <a:lstStyle/>
          <a:p>
            <a:endParaRPr sz="1090"/>
          </a:p>
        </p:txBody>
      </p:sp>
      <p:sp>
        <p:nvSpPr>
          <p:cNvPr id="12" name="object 8">
            <a:extLst>
              <a:ext uri="{FF2B5EF4-FFF2-40B4-BE49-F238E27FC236}">
                <a16:creationId xmlns:a16="http://schemas.microsoft.com/office/drawing/2014/main" id="{FCD31AFD-4927-4ED3-8D36-C9E544FE35B0}"/>
              </a:ext>
            </a:extLst>
          </p:cNvPr>
          <p:cNvSpPr/>
          <p:nvPr userDrawn="1"/>
        </p:nvSpPr>
        <p:spPr>
          <a:xfrm>
            <a:off x="5136285" y="1712457"/>
            <a:ext cx="1963951" cy="1641540"/>
          </a:xfrm>
          <a:custGeom>
            <a:avLst/>
            <a:gdLst/>
            <a:ahLst/>
            <a:cxnLst/>
            <a:rect l="l" t="t" r="r" b="b"/>
            <a:pathLst>
              <a:path w="3242309" h="6584315">
                <a:moveTo>
                  <a:pt x="3241786" y="0"/>
                </a:moveTo>
                <a:lnTo>
                  <a:pt x="0" y="0"/>
                </a:lnTo>
                <a:lnTo>
                  <a:pt x="0" y="6584092"/>
                </a:lnTo>
                <a:lnTo>
                  <a:pt x="3241786" y="6584092"/>
                </a:lnTo>
                <a:lnTo>
                  <a:pt x="3241786" y="0"/>
                </a:lnTo>
                <a:close/>
              </a:path>
            </a:pathLst>
          </a:custGeom>
          <a:solidFill>
            <a:srgbClr val="FFFFFF"/>
          </a:solidFill>
        </p:spPr>
        <p:txBody>
          <a:bodyPr wrap="square" lIns="0" tIns="0" rIns="0" bIns="0" rtlCol="0"/>
          <a:lstStyle/>
          <a:p>
            <a:endParaRPr sz="1090"/>
          </a:p>
        </p:txBody>
      </p:sp>
      <p:sp>
        <p:nvSpPr>
          <p:cNvPr id="43" name="Текст 53">
            <a:extLst>
              <a:ext uri="{FF2B5EF4-FFF2-40B4-BE49-F238E27FC236}">
                <a16:creationId xmlns:a16="http://schemas.microsoft.com/office/drawing/2014/main" id="{4A6ACF8F-7076-4016-A4EB-1A1EDDAB6CA6}"/>
              </a:ext>
            </a:extLst>
          </p:cNvPr>
          <p:cNvSpPr>
            <a:spLocks noGrp="1"/>
          </p:cNvSpPr>
          <p:nvPr>
            <p:ph type="body" sz="quarter" idx="12" hasCustomPrompt="1"/>
          </p:nvPr>
        </p:nvSpPr>
        <p:spPr>
          <a:xfrm>
            <a:off x="3500596" y="1499816"/>
            <a:ext cx="777550" cy="523726"/>
          </a:xfrm>
          <a:prstGeom prst="rect">
            <a:avLst/>
          </a:prstGeom>
        </p:spPr>
        <p:txBody>
          <a:bodyPr anchor="ctr"/>
          <a:lstStyle>
            <a:lvl1pPr algn="ctr">
              <a:buNone/>
              <a:defRPr sz="4240"/>
            </a:lvl1pPr>
          </a:lstStyle>
          <a:p>
            <a:pPr lvl="0"/>
            <a:r>
              <a:rPr lang="ru-RU" dirty="0"/>
              <a:t>02</a:t>
            </a:r>
          </a:p>
        </p:txBody>
      </p:sp>
      <p:sp>
        <p:nvSpPr>
          <p:cNvPr id="44" name="Текст 53">
            <a:extLst>
              <a:ext uri="{FF2B5EF4-FFF2-40B4-BE49-F238E27FC236}">
                <a16:creationId xmlns:a16="http://schemas.microsoft.com/office/drawing/2014/main" id="{C226FA42-1503-4A0E-89E3-E1F42B0B4C3D}"/>
              </a:ext>
            </a:extLst>
          </p:cNvPr>
          <p:cNvSpPr>
            <a:spLocks noGrp="1"/>
          </p:cNvSpPr>
          <p:nvPr>
            <p:ph type="body" sz="quarter" idx="13" hasCustomPrompt="1"/>
          </p:nvPr>
        </p:nvSpPr>
        <p:spPr>
          <a:xfrm>
            <a:off x="5729485" y="1499816"/>
            <a:ext cx="777550" cy="523726"/>
          </a:xfrm>
          <a:prstGeom prst="rect">
            <a:avLst/>
          </a:prstGeom>
        </p:spPr>
        <p:txBody>
          <a:bodyPr anchor="ctr"/>
          <a:lstStyle>
            <a:lvl1pPr algn="ctr">
              <a:buNone/>
              <a:defRPr sz="4240"/>
            </a:lvl1pPr>
          </a:lstStyle>
          <a:p>
            <a:pPr lvl="0"/>
            <a:r>
              <a:rPr lang="ru-RU" dirty="0"/>
              <a:t>03</a:t>
            </a:r>
          </a:p>
        </p:txBody>
      </p:sp>
      <p:sp>
        <p:nvSpPr>
          <p:cNvPr id="45" name="Текст 53">
            <a:extLst>
              <a:ext uri="{FF2B5EF4-FFF2-40B4-BE49-F238E27FC236}">
                <a16:creationId xmlns:a16="http://schemas.microsoft.com/office/drawing/2014/main" id="{DB1FEC38-728F-4C02-9CDA-4BF2A958E145}"/>
              </a:ext>
            </a:extLst>
          </p:cNvPr>
          <p:cNvSpPr>
            <a:spLocks noGrp="1"/>
          </p:cNvSpPr>
          <p:nvPr>
            <p:ph type="body" sz="quarter" idx="14" hasCustomPrompt="1"/>
          </p:nvPr>
        </p:nvSpPr>
        <p:spPr>
          <a:xfrm>
            <a:off x="7890695" y="1499816"/>
            <a:ext cx="777550" cy="523726"/>
          </a:xfrm>
          <a:prstGeom prst="rect">
            <a:avLst/>
          </a:prstGeom>
        </p:spPr>
        <p:txBody>
          <a:bodyPr anchor="ctr"/>
          <a:lstStyle>
            <a:lvl1pPr algn="ctr">
              <a:buNone/>
              <a:defRPr sz="4240"/>
            </a:lvl1pPr>
          </a:lstStyle>
          <a:p>
            <a:pPr lvl="0"/>
            <a:r>
              <a:rPr lang="ru-RU" dirty="0"/>
              <a:t>04</a:t>
            </a:r>
          </a:p>
        </p:txBody>
      </p:sp>
      <p:sp>
        <p:nvSpPr>
          <p:cNvPr id="46" name="Текст 53">
            <a:extLst>
              <a:ext uri="{FF2B5EF4-FFF2-40B4-BE49-F238E27FC236}">
                <a16:creationId xmlns:a16="http://schemas.microsoft.com/office/drawing/2014/main" id="{50E142FF-3857-42FE-A0E5-E4C96C1A5917}"/>
              </a:ext>
            </a:extLst>
          </p:cNvPr>
          <p:cNvSpPr>
            <a:spLocks noGrp="1"/>
          </p:cNvSpPr>
          <p:nvPr>
            <p:ph type="body" sz="quarter" idx="15" hasCustomPrompt="1"/>
          </p:nvPr>
        </p:nvSpPr>
        <p:spPr>
          <a:xfrm>
            <a:off x="10154705" y="1499816"/>
            <a:ext cx="777550" cy="523726"/>
          </a:xfrm>
          <a:prstGeom prst="rect">
            <a:avLst/>
          </a:prstGeom>
        </p:spPr>
        <p:txBody>
          <a:bodyPr anchor="ctr"/>
          <a:lstStyle>
            <a:lvl1pPr algn="ctr">
              <a:buNone/>
              <a:defRPr sz="4240"/>
            </a:lvl1pPr>
          </a:lstStyle>
          <a:p>
            <a:pPr lvl="0"/>
            <a:r>
              <a:rPr lang="ru-RU" dirty="0"/>
              <a:t>05</a:t>
            </a:r>
          </a:p>
        </p:txBody>
      </p:sp>
      <p:sp>
        <p:nvSpPr>
          <p:cNvPr id="42" name="Текст 53">
            <a:extLst>
              <a:ext uri="{FF2B5EF4-FFF2-40B4-BE49-F238E27FC236}">
                <a16:creationId xmlns:a16="http://schemas.microsoft.com/office/drawing/2014/main" id="{AE7189F8-FDAE-4FDC-972F-B200731EE921}"/>
              </a:ext>
            </a:extLst>
          </p:cNvPr>
          <p:cNvSpPr>
            <a:spLocks noGrp="1"/>
          </p:cNvSpPr>
          <p:nvPr>
            <p:ph type="body" sz="quarter" idx="11" hasCustomPrompt="1"/>
          </p:nvPr>
        </p:nvSpPr>
        <p:spPr>
          <a:xfrm>
            <a:off x="1232523" y="1499816"/>
            <a:ext cx="777550" cy="523726"/>
          </a:xfrm>
          <a:prstGeom prst="rect">
            <a:avLst/>
          </a:prstGeom>
        </p:spPr>
        <p:txBody>
          <a:bodyPr anchor="ctr"/>
          <a:lstStyle>
            <a:lvl1pPr algn="ctr">
              <a:buNone/>
              <a:defRPr sz="4240"/>
            </a:lvl1pPr>
          </a:lstStyle>
          <a:p>
            <a:pPr lvl="0"/>
            <a:r>
              <a:rPr lang="ru-RU" dirty="0"/>
              <a:t>01</a:t>
            </a:r>
          </a:p>
        </p:txBody>
      </p:sp>
      <p:sp>
        <p:nvSpPr>
          <p:cNvPr id="41" name="object 3">
            <a:extLst>
              <a:ext uri="{FF2B5EF4-FFF2-40B4-BE49-F238E27FC236}">
                <a16:creationId xmlns:a16="http://schemas.microsoft.com/office/drawing/2014/main" id="{5CDDB713-3316-4C88-B33C-74A8A3F29688}"/>
              </a:ext>
            </a:extLst>
          </p:cNvPr>
          <p:cNvSpPr txBox="1">
            <a:spLocks noGrp="1"/>
          </p:cNvSpPr>
          <p:nvPr>
            <p:ph type="title" idx="4294967295" hasCustomPrompt="1"/>
          </p:nvPr>
        </p:nvSpPr>
        <p:spPr>
          <a:xfrm>
            <a:off x="839193" y="391676"/>
            <a:ext cx="10528056" cy="694441"/>
          </a:xfrm>
          <a:prstGeom prst="rect">
            <a:avLst/>
          </a:prstGeom>
        </p:spPr>
        <p:txBody>
          <a:bodyPr vert="horz" wrap="square" lIns="0" tIns="17165" rIns="0" bIns="0" rtlCol="0" anchor="ctr">
            <a:spAutoFit/>
          </a:bodyPr>
          <a:lstStyle>
            <a:lvl1pPr>
              <a:defRPr/>
            </a:lvl1pPr>
          </a:lstStyle>
          <a:p>
            <a:pPr marL="14633" marR="0" lvl="0" indent="0" algn="ctr" defTabSz="914354" rtl="0" eaLnBrk="1" fontAlgn="auto" latinLnBrk="0" hangingPunct="1">
              <a:lnSpc>
                <a:spcPct val="100000"/>
              </a:lnSpc>
              <a:spcBef>
                <a:spcPts val="82"/>
              </a:spcBef>
              <a:spcAft>
                <a:spcPts val="0"/>
              </a:spcAft>
              <a:buClrTx/>
              <a:buSzTx/>
              <a:buFontTx/>
              <a:buNone/>
              <a:tabLst/>
              <a:defRPr/>
            </a:pPr>
            <a:r>
              <a:rPr lang="ru-RU" dirty="0"/>
              <a:t>Заголовок слайда вашей презентации</a:t>
            </a:r>
            <a:endParaRPr spc="-21" dirty="0"/>
          </a:p>
        </p:txBody>
      </p:sp>
      <p:sp>
        <p:nvSpPr>
          <p:cNvPr id="63" name="Текст 62">
            <a:extLst>
              <a:ext uri="{FF2B5EF4-FFF2-40B4-BE49-F238E27FC236}">
                <a16:creationId xmlns:a16="http://schemas.microsoft.com/office/drawing/2014/main" id="{9381D5B1-E4C7-4DD6-AD5E-45C5F2B1EE8A}"/>
              </a:ext>
            </a:extLst>
          </p:cNvPr>
          <p:cNvSpPr>
            <a:spLocks noGrp="1"/>
          </p:cNvSpPr>
          <p:nvPr>
            <p:ph type="body" sz="quarter" idx="16" hasCustomPrompt="1"/>
          </p:nvPr>
        </p:nvSpPr>
        <p:spPr>
          <a:xfrm>
            <a:off x="813083" y="2499614"/>
            <a:ext cx="1616432" cy="336554"/>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3" normalizeH="0" baseline="0" noProof="0" dirty="0">
                <a:ln>
                  <a:noFill/>
                </a:ln>
                <a:solidFill>
                  <a:srgbClr val="282828"/>
                </a:solidFill>
                <a:effectLst/>
                <a:uLnTx/>
                <a:uFillTx/>
                <a:latin typeface="Oleg Sans"/>
                <a:ea typeface="+mn-ea"/>
                <a:cs typeface="Oleg Sans"/>
              </a:rPr>
              <a:t>Обучение</a:t>
            </a:r>
            <a:endParaRPr kumimoji="0" lang="ru-RU" sz="1696" b="0" i="0" u="none" strike="noStrike" kern="1200" cap="none" spc="0" normalizeH="0" baseline="0" noProof="0" dirty="0">
              <a:ln>
                <a:noFill/>
              </a:ln>
              <a:solidFill>
                <a:prstClr val="black"/>
              </a:solidFill>
              <a:effectLst/>
              <a:uLnTx/>
              <a:uFillTx/>
              <a:latin typeface="Oleg Sans"/>
              <a:ea typeface="+mn-ea"/>
              <a:cs typeface="Oleg Sans"/>
            </a:endParaRPr>
          </a:p>
        </p:txBody>
      </p:sp>
      <p:sp>
        <p:nvSpPr>
          <p:cNvPr id="67" name="Текст 62">
            <a:extLst>
              <a:ext uri="{FF2B5EF4-FFF2-40B4-BE49-F238E27FC236}">
                <a16:creationId xmlns:a16="http://schemas.microsoft.com/office/drawing/2014/main" id="{BF259BE0-E1C2-4B9D-B6F4-80F0A559A1C6}"/>
              </a:ext>
            </a:extLst>
          </p:cNvPr>
          <p:cNvSpPr>
            <a:spLocks noGrp="1"/>
          </p:cNvSpPr>
          <p:nvPr>
            <p:ph type="body" sz="quarter" idx="18" hasCustomPrompt="1"/>
          </p:nvPr>
        </p:nvSpPr>
        <p:spPr>
          <a:xfrm>
            <a:off x="3081156" y="2271255"/>
            <a:ext cx="1616432" cy="793273"/>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0" normalizeH="0" baseline="0" noProof="0" dirty="0">
                <a:ln>
                  <a:noFill/>
                </a:ln>
                <a:solidFill>
                  <a:prstClr val="black"/>
                </a:solidFill>
                <a:effectLst/>
                <a:uLnTx/>
                <a:uFillTx/>
                <a:latin typeface="Oleg Sans"/>
                <a:ea typeface="+mn-ea"/>
                <a:cs typeface="Oleg Sans"/>
              </a:rPr>
              <a:t>Быстрое начисление процентов</a:t>
            </a:r>
          </a:p>
        </p:txBody>
      </p:sp>
      <p:sp>
        <p:nvSpPr>
          <p:cNvPr id="70" name="Текст 62">
            <a:extLst>
              <a:ext uri="{FF2B5EF4-FFF2-40B4-BE49-F238E27FC236}">
                <a16:creationId xmlns:a16="http://schemas.microsoft.com/office/drawing/2014/main" id="{1FC5F634-75ED-4A9E-A51C-05D88C4C6D9F}"/>
              </a:ext>
            </a:extLst>
          </p:cNvPr>
          <p:cNvSpPr>
            <a:spLocks noGrp="1"/>
          </p:cNvSpPr>
          <p:nvPr>
            <p:ph type="body" sz="quarter" idx="20" hasCustomPrompt="1"/>
          </p:nvPr>
        </p:nvSpPr>
        <p:spPr>
          <a:xfrm>
            <a:off x="5275690" y="2406028"/>
            <a:ext cx="1616432" cy="523726"/>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3" normalizeH="0" baseline="0" noProof="0" dirty="0">
                <a:ln>
                  <a:noFill/>
                </a:ln>
                <a:solidFill>
                  <a:srgbClr val="282828"/>
                </a:solidFill>
                <a:effectLst/>
                <a:uLnTx/>
                <a:uFillTx/>
                <a:latin typeface="Oleg Sans"/>
                <a:ea typeface="+mn-ea"/>
                <a:cs typeface="Oleg Sans"/>
              </a:rPr>
              <a:t>Обучение  коллег</a:t>
            </a:r>
            <a:endParaRPr kumimoji="0" lang="ru-RU" sz="1696" b="0" i="0" u="none" strike="noStrike" kern="1200" cap="none" spc="0" normalizeH="0" baseline="0" noProof="0" dirty="0">
              <a:ln>
                <a:noFill/>
              </a:ln>
              <a:solidFill>
                <a:prstClr val="black"/>
              </a:solidFill>
              <a:effectLst/>
              <a:uLnTx/>
              <a:uFillTx/>
              <a:latin typeface="Oleg Sans"/>
              <a:ea typeface="+mn-ea"/>
              <a:cs typeface="Oleg Sans"/>
            </a:endParaRPr>
          </a:p>
        </p:txBody>
      </p:sp>
      <p:sp>
        <p:nvSpPr>
          <p:cNvPr id="72" name="Текст 62">
            <a:extLst>
              <a:ext uri="{FF2B5EF4-FFF2-40B4-BE49-F238E27FC236}">
                <a16:creationId xmlns:a16="http://schemas.microsoft.com/office/drawing/2014/main" id="{8A035245-D725-4E1E-A8A1-F077B0A816B8}"/>
              </a:ext>
            </a:extLst>
          </p:cNvPr>
          <p:cNvSpPr>
            <a:spLocks noGrp="1"/>
          </p:cNvSpPr>
          <p:nvPr>
            <p:ph type="body" sz="quarter" idx="22" hasCustomPrompt="1"/>
          </p:nvPr>
        </p:nvSpPr>
        <p:spPr>
          <a:xfrm>
            <a:off x="7547208" y="2271255"/>
            <a:ext cx="1616432" cy="793273"/>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0" normalizeH="0" baseline="0" noProof="0" dirty="0">
                <a:ln>
                  <a:noFill/>
                </a:ln>
                <a:solidFill>
                  <a:prstClr val="black"/>
                </a:solidFill>
                <a:effectLst/>
                <a:uLnTx/>
                <a:uFillTx/>
                <a:latin typeface="Oleg Sans"/>
                <a:ea typeface="+mn-ea"/>
                <a:cs typeface="Oleg Sans"/>
              </a:rPr>
              <a:t>Быстрое начисление процентов</a:t>
            </a:r>
          </a:p>
        </p:txBody>
      </p:sp>
      <p:sp>
        <p:nvSpPr>
          <p:cNvPr id="74" name="Текст 62">
            <a:extLst>
              <a:ext uri="{FF2B5EF4-FFF2-40B4-BE49-F238E27FC236}">
                <a16:creationId xmlns:a16="http://schemas.microsoft.com/office/drawing/2014/main" id="{6E12CEA7-D613-4985-8C69-BC3A4766BC0B}"/>
              </a:ext>
            </a:extLst>
          </p:cNvPr>
          <p:cNvSpPr>
            <a:spLocks noGrp="1"/>
          </p:cNvSpPr>
          <p:nvPr>
            <p:ph type="body" sz="quarter" idx="24" hasCustomPrompt="1"/>
          </p:nvPr>
        </p:nvSpPr>
        <p:spPr>
          <a:xfrm>
            <a:off x="9730124" y="2499614"/>
            <a:ext cx="1616432" cy="336554"/>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3" normalizeH="0" baseline="0" noProof="0" dirty="0">
                <a:ln>
                  <a:noFill/>
                </a:ln>
                <a:solidFill>
                  <a:srgbClr val="282828"/>
                </a:solidFill>
                <a:effectLst/>
                <a:uLnTx/>
                <a:uFillTx/>
                <a:latin typeface="Oleg Sans"/>
                <a:ea typeface="+mn-ea"/>
                <a:cs typeface="Oleg Sans"/>
              </a:rPr>
              <a:t>Обучение</a:t>
            </a:r>
            <a:endParaRPr kumimoji="0" lang="ru-RU" sz="1696" b="0" i="0" u="none" strike="noStrike" kern="1200" cap="none" spc="0" normalizeH="0" baseline="0" noProof="0" dirty="0">
              <a:ln>
                <a:noFill/>
              </a:ln>
              <a:solidFill>
                <a:prstClr val="black"/>
              </a:solidFill>
              <a:effectLst/>
              <a:uLnTx/>
              <a:uFillTx/>
              <a:latin typeface="Oleg Sans"/>
              <a:ea typeface="+mn-ea"/>
              <a:cs typeface="Oleg Sans"/>
            </a:endParaRPr>
          </a:p>
        </p:txBody>
      </p:sp>
      <p:sp>
        <p:nvSpPr>
          <p:cNvPr id="23" name="object 4">
            <a:extLst>
              <a:ext uri="{FF2B5EF4-FFF2-40B4-BE49-F238E27FC236}">
                <a16:creationId xmlns:a16="http://schemas.microsoft.com/office/drawing/2014/main" id="{12D23EC3-9E60-44F6-ADD0-D20D21157064}"/>
              </a:ext>
            </a:extLst>
          </p:cNvPr>
          <p:cNvSpPr/>
          <p:nvPr userDrawn="1"/>
        </p:nvSpPr>
        <p:spPr>
          <a:xfrm>
            <a:off x="2907396" y="4042710"/>
            <a:ext cx="1963951" cy="1641540"/>
          </a:xfrm>
          <a:custGeom>
            <a:avLst/>
            <a:gdLst/>
            <a:ahLst/>
            <a:cxnLst/>
            <a:rect l="l" t="t" r="r" b="b"/>
            <a:pathLst>
              <a:path w="3242309" h="6584315">
                <a:moveTo>
                  <a:pt x="3241786" y="0"/>
                </a:moveTo>
                <a:lnTo>
                  <a:pt x="0" y="0"/>
                </a:lnTo>
                <a:lnTo>
                  <a:pt x="0" y="6584092"/>
                </a:lnTo>
                <a:lnTo>
                  <a:pt x="3241786" y="6584092"/>
                </a:lnTo>
                <a:lnTo>
                  <a:pt x="3241786" y="0"/>
                </a:lnTo>
                <a:close/>
              </a:path>
            </a:pathLst>
          </a:custGeom>
          <a:solidFill>
            <a:srgbClr val="FFFFFF"/>
          </a:solidFill>
        </p:spPr>
        <p:txBody>
          <a:bodyPr wrap="square" lIns="0" tIns="0" rIns="0" bIns="0" rtlCol="0"/>
          <a:lstStyle/>
          <a:p>
            <a:endParaRPr sz="1090"/>
          </a:p>
        </p:txBody>
      </p:sp>
      <p:sp>
        <p:nvSpPr>
          <p:cNvPr id="24" name="object 5">
            <a:extLst>
              <a:ext uri="{FF2B5EF4-FFF2-40B4-BE49-F238E27FC236}">
                <a16:creationId xmlns:a16="http://schemas.microsoft.com/office/drawing/2014/main" id="{0B29CFC8-09ED-4BC2-90CA-3D180F2FFB94}"/>
              </a:ext>
            </a:extLst>
          </p:cNvPr>
          <p:cNvSpPr/>
          <p:nvPr userDrawn="1"/>
        </p:nvSpPr>
        <p:spPr>
          <a:xfrm>
            <a:off x="7367433" y="4042710"/>
            <a:ext cx="1963951" cy="1641540"/>
          </a:xfrm>
          <a:custGeom>
            <a:avLst/>
            <a:gdLst/>
            <a:ahLst/>
            <a:cxnLst/>
            <a:rect l="l" t="t" r="r" b="b"/>
            <a:pathLst>
              <a:path w="3242309" h="6584315">
                <a:moveTo>
                  <a:pt x="3241786" y="0"/>
                </a:moveTo>
                <a:lnTo>
                  <a:pt x="0" y="0"/>
                </a:lnTo>
                <a:lnTo>
                  <a:pt x="0" y="6584092"/>
                </a:lnTo>
                <a:lnTo>
                  <a:pt x="3241786" y="6584092"/>
                </a:lnTo>
                <a:lnTo>
                  <a:pt x="3241786" y="0"/>
                </a:lnTo>
                <a:close/>
              </a:path>
            </a:pathLst>
          </a:custGeom>
          <a:solidFill>
            <a:srgbClr val="FFFFFF"/>
          </a:solidFill>
        </p:spPr>
        <p:txBody>
          <a:bodyPr wrap="square" lIns="0" tIns="0" rIns="0" bIns="0" rtlCol="0"/>
          <a:lstStyle/>
          <a:p>
            <a:endParaRPr sz="1090"/>
          </a:p>
        </p:txBody>
      </p:sp>
      <p:sp>
        <p:nvSpPr>
          <p:cNvPr id="25" name="object 6">
            <a:extLst>
              <a:ext uri="{FF2B5EF4-FFF2-40B4-BE49-F238E27FC236}">
                <a16:creationId xmlns:a16="http://schemas.microsoft.com/office/drawing/2014/main" id="{1F4F01BE-4A78-4966-815F-B88819045A74}"/>
              </a:ext>
            </a:extLst>
          </p:cNvPr>
          <p:cNvSpPr/>
          <p:nvPr userDrawn="1"/>
        </p:nvSpPr>
        <p:spPr>
          <a:xfrm>
            <a:off x="9559397" y="4042710"/>
            <a:ext cx="1963951" cy="1641540"/>
          </a:xfrm>
          <a:custGeom>
            <a:avLst/>
            <a:gdLst/>
            <a:ahLst/>
            <a:cxnLst/>
            <a:rect l="l" t="t" r="r" b="b"/>
            <a:pathLst>
              <a:path w="3242309" h="6584315">
                <a:moveTo>
                  <a:pt x="3241786" y="0"/>
                </a:moveTo>
                <a:lnTo>
                  <a:pt x="0" y="0"/>
                </a:lnTo>
                <a:lnTo>
                  <a:pt x="0" y="6584092"/>
                </a:lnTo>
                <a:lnTo>
                  <a:pt x="3241786" y="6584092"/>
                </a:lnTo>
                <a:lnTo>
                  <a:pt x="3241786" y="0"/>
                </a:lnTo>
                <a:close/>
              </a:path>
            </a:pathLst>
          </a:custGeom>
          <a:solidFill>
            <a:srgbClr val="FFFFFF"/>
          </a:solidFill>
        </p:spPr>
        <p:txBody>
          <a:bodyPr wrap="square" lIns="0" tIns="0" rIns="0" bIns="0" rtlCol="0"/>
          <a:lstStyle/>
          <a:p>
            <a:endParaRPr sz="1090"/>
          </a:p>
        </p:txBody>
      </p:sp>
      <p:sp>
        <p:nvSpPr>
          <p:cNvPr id="26" name="object 7">
            <a:extLst>
              <a:ext uri="{FF2B5EF4-FFF2-40B4-BE49-F238E27FC236}">
                <a16:creationId xmlns:a16="http://schemas.microsoft.com/office/drawing/2014/main" id="{1B1B5374-4C97-44A9-964A-C2FC8686059B}"/>
              </a:ext>
            </a:extLst>
          </p:cNvPr>
          <p:cNvSpPr/>
          <p:nvPr userDrawn="1"/>
        </p:nvSpPr>
        <p:spPr>
          <a:xfrm>
            <a:off x="639323" y="4042710"/>
            <a:ext cx="1963951" cy="1641540"/>
          </a:xfrm>
          <a:custGeom>
            <a:avLst/>
            <a:gdLst/>
            <a:ahLst/>
            <a:cxnLst/>
            <a:rect l="l" t="t" r="r" b="b"/>
            <a:pathLst>
              <a:path w="3242310" h="6584315">
                <a:moveTo>
                  <a:pt x="3241786" y="0"/>
                </a:moveTo>
                <a:lnTo>
                  <a:pt x="0" y="0"/>
                </a:lnTo>
                <a:lnTo>
                  <a:pt x="0" y="6584092"/>
                </a:lnTo>
                <a:lnTo>
                  <a:pt x="3241786" y="6584092"/>
                </a:lnTo>
                <a:lnTo>
                  <a:pt x="3241786" y="0"/>
                </a:lnTo>
                <a:close/>
              </a:path>
            </a:pathLst>
          </a:custGeom>
          <a:solidFill>
            <a:srgbClr val="FFFFFF"/>
          </a:solidFill>
        </p:spPr>
        <p:txBody>
          <a:bodyPr wrap="square" lIns="0" tIns="0" rIns="0" bIns="0" rtlCol="0"/>
          <a:lstStyle/>
          <a:p>
            <a:endParaRPr sz="1090"/>
          </a:p>
        </p:txBody>
      </p:sp>
      <p:sp>
        <p:nvSpPr>
          <p:cNvPr id="27" name="object 8">
            <a:extLst>
              <a:ext uri="{FF2B5EF4-FFF2-40B4-BE49-F238E27FC236}">
                <a16:creationId xmlns:a16="http://schemas.microsoft.com/office/drawing/2014/main" id="{FCD31AFD-4927-4ED3-8D36-C9E544FE35B0}"/>
              </a:ext>
            </a:extLst>
          </p:cNvPr>
          <p:cNvSpPr/>
          <p:nvPr userDrawn="1"/>
        </p:nvSpPr>
        <p:spPr>
          <a:xfrm>
            <a:off x="5136285" y="4042710"/>
            <a:ext cx="1963951" cy="1641540"/>
          </a:xfrm>
          <a:custGeom>
            <a:avLst/>
            <a:gdLst/>
            <a:ahLst/>
            <a:cxnLst/>
            <a:rect l="l" t="t" r="r" b="b"/>
            <a:pathLst>
              <a:path w="3242309" h="6584315">
                <a:moveTo>
                  <a:pt x="3241786" y="0"/>
                </a:moveTo>
                <a:lnTo>
                  <a:pt x="0" y="0"/>
                </a:lnTo>
                <a:lnTo>
                  <a:pt x="0" y="6584092"/>
                </a:lnTo>
                <a:lnTo>
                  <a:pt x="3241786" y="6584092"/>
                </a:lnTo>
                <a:lnTo>
                  <a:pt x="3241786" y="0"/>
                </a:lnTo>
                <a:close/>
              </a:path>
            </a:pathLst>
          </a:custGeom>
          <a:solidFill>
            <a:srgbClr val="FFDD2D"/>
          </a:solidFill>
        </p:spPr>
        <p:txBody>
          <a:bodyPr wrap="square" lIns="0" tIns="0" rIns="0" bIns="0" rtlCol="0"/>
          <a:lstStyle/>
          <a:p>
            <a:endParaRPr sz="1090"/>
          </a:p>
        </p:txBody>
      </p:sp>
      <p:sp>
        <p:nvSpPr>
          <p:cNvPr id="28" name="Текст 53">
            <a:extLst>
              <a:ext uri="{FF2B5EF4-FFF2-40B4-BE49-F238E27FC236}">
                <a16:creationId xmlns:a16="http://schemas.microsoft.com/office/drawing/2014/main" id="{4A6ACF8F-7076-4016-A4EB-1A1EDDAB6CA6}"/>
              </a:ext>
            </a:extLst>
          </p:cNvPr>
          <p:cNvSpPr>
            <a:spLocks noGrp="1"/>
          </p:cNvSpPr>
          <p:nvPr>
            <p:ph type="body" sz="quarter" idx="25" hasCustomPrompt="1"/>
          </p:nvPr>
        </p:nvSpPr>
        <p:spPr>
          <a:xfrm>
            <a:off x="3500596" y="3830069"/>
            <a:ext cx="777550" cy="523726"/>
          </a:xfrm>
          <a:prstGeom prst="rect">
            <a:avLst/>
          </a:prstGeom>
        </p:spPr>
        <p:txBody>
          <a:bodyPr anchor="ctr"/>
          <a:lstStyle>
            <a:lvl1pPr algn="ctr">
              <a:buNone/>
              <a:defRPr sz="4240"/>
            </a:lvl1pPr>
          </a:lstStyle>
          <a:p>
            <a:pPr lvl="0"/>
            <a:r>
              <a:rPr lang="ru-RU" dirty="0"/>
              <a:t>02</a:t>
            </a:r>
          </a:p>
        </p:txBody>
      </p:sp>
      <p:sp>
        <p:nvSpPr>
          <p:cNvPr id="29" name="Текст 53">
            <a:extLst>
              <a:ext uri="{FF2B5EF4-FFF2-40B4-BE49-F238E27FC236}">
                <a16:creationId xmlns:a16="http://schemas.microsoft.com/office/drawing/2014/main" id="{C226FA42-1503-4A0E-89E3-E1F42B0B4C3D}"/>
              </a:ext>
            </a:extLst>
          </p:cNvPr>
          <p:cNvSpPr>
            <a:spLocks noGrp="1"/>
          </p:cNvSpPr>
          <p:nvPr>
            <p:ph type="body" sz="quarter" idx="26" hasCustomPrompt="1"/>
          </p:nvPr>
        </p:nvSpPr>
        <p:spPr>
          <a:xfrm>
            <a:off x="5729485" y="3830069"/>
            <a:ext cx="777550" cy="523726"/>
          </a:xfrm>
          <a:prstGeom prst="rect">
            <a:avLst/>
          </a:prstGeom>
        </p:spPr>
        <p:txBody>
          <a:bodyPr anchor="ctr"/>
          <a:lstStyle>
            <a:lvl1pPr algn="ctr">
              <a:buNone/>
              <a:defRPr sz="4240"/>
            </a:lvl1pPr>
          </a:lstStyle>
          <a:p>
            <a:pPr lvl="0"/>
            <a:r>
              <a:rPr lang="ru-RU" dirty="0"/>
              <a:t>03</a:t>
            </a:r>
          </a:p>
        </p:txBody>
      </p:sp>
      <p:sp>
        <p:nvSpPr>
          <p:cNvPr id="30" name="Текст 53">
            <a:extLst>
              <a:ext uri="{FF2B5EF4-FFF2-40B4-BE49-F238E27FC236}">
                <a16:creationId xmlns:a16="http://schemas.microsoft.com/office/drawing/2014/main" id="{DB1FEC38-728F-4C02-9CDA-4BF2A958E145}"/>
              </a:ext>
            </a:extLst>
          </p:cNvPr>
          <p:cNvSpPr>
            <a:spLocks noGrp="1"/>
          </p:cNvSpPr>
          <p:nvPr>
            <p:ph type="body" sz="quarter" idx="27" hasCustomPrompt="1"/>
          </p:nvPr>
        </p:nvSpPr>
        <p:spPr>
          <a:xfrm>
            <a:off x="7890695" y="3830069"/>
            <a:ext cx="777550" cy="523726"/>
          </a:xfrm>
          <a:prstGeom prst="rect">
            <a:avLst/>
          </a:prstGeom>
        </p:spPr>
        <p:txBody>
          <a:bodyPr anchor="ctr"/>
          <a:lstStyle>
            <a:lvl1pPr algn="ctr">
              <a:buNone/>
              <a:defRPr sz="4240"/>
            </a:lvl1pPr>
          </a:lstStyle>
          <a:p>
            <a:pPr lvl="0"/>
            <a:r>
              <a:rPr lang="ru-RU" dirty="0"/>
              <a:t>04</a:t>
            </a:r>
          </a:p>
        </p:txBody>
      </p:sp>
      <p:sp>
        <p:nvSpPr>
          <p:cNvPr id="31" name="Текст 53">
            <a:extLst>
              <a:ext uri="{FF2B5EF4-FFF2-40B4-BE49-F238E27FC236}">
                <a16:creationId xmlns:a16="http://schemas.microsoft.com/office/drawing/2014/main" id="{50E142FF-3857-42FE-A0E5-E4C96C1A5917}"/>
              </a:ext>
            </a:extLst>
          </p:cNvPr>
          <p:cNvSpPr>
            <a:spLocks noGrp="1"/>
          </p:cNvSpPr>
          <p:nvPr>
            <p:ph type="body" sz="quarter" idx="28" hasCustomPrompt="1"/>
          </p:nvPr>
        </p:nvSpPr>
        <p:spPr>
          <a:xfrm>
            <a:off x="10154705" y="3830069"/>
            <a:ext cx="777550" cy="523726"/>
          </a:xfrm>
          <a:prstGeom prst="rect">
            <a:avLst/>
          </a:prstGeom>
        </p:spPr>
        <p:txBody>
          <a:bodyPr anchor="ctr"/>
          <a:lstStyle>
            <a:lvl1pPr algn="ctr">
              <a:buNone/>
              <a:defRPr sz="4240"/>
            </a:lvl1pPr>
          </a:lstStyle>
          <a:p>
            <a:pPr lvl="0"/>
            <a:r>
              <a:rPr lang="ru-RU" dirty="0"/>
              <a:t>05</a:t>
            </a:r>
          </a:p>
        </p:txBody>
      </p:sp>
      <p:sp>
        <p:nvSpPr>
          <p:cNvPr id="32" name="Текст 53">
            <a:extLst>
              <a:ext uri="{FF2B5EF4-FFF2-40B4-BE49-F238E27FC236}">
                <a16:creationId xmlns:a16="http://schemas.microsoft.com/office/drawing/2014/main" id="{AE7189F8-FDAE-4FDC-972F-B200731EE921}"/>
              </a:ext>
            </a:extLst>
          </p:cNvPr>
          <p:cNvSpPr>
            <a:spLocks noGrp="1"/>
          </p:cNvSpPr>
          <p:nvPr>
            <p:ph type="body" sz="quarter" idx="29" hasCustomPrompt="1"/>
          </p:nvPr>
        </p:nvSpPr>
        <p:spPr>
          <a:xfrm>
            <a:off x="1232523" y="3830069"/>
            <a:ext cx="777550" cy="523726"/>
          </a:xfrm>
          <a:prstGeom prst="rect">
            <a:avLst/>
          </a:prstGeom>
        </p:spPr>
        <p:txBody>
          <a:bodyPr anchor="ctr"/>
          <a:lstStyle>
            <a:lvl1pPr algn="ctr">
              <a:buNone/>
              <a:defRPr sz="4240"/>
            </a:lvl1pPr>
          </a:lstStyle>
          <a:p>
            <a:pPr lvl="0"/>
            <a:r>
              <a:rPr lang="ru-RU" dirty="0"/>
              <a:t>01</a:t>
            </a:r>
          </a:p>
        </p:txBody>
      </p:sp>
      <p:sp>
        <p:nvSpPr>
          <p:cNvPr id="33" name="Текст 62">
            <a:extLst>
              <a:ext uri="{FF2B5EF4-FFF2-40B4-BE49-F238E27FC236}">
                <a16:creationId xmlns:a16="http://schemas.microsoft.com/office/drawing/2014/main" id="{9381D5B1-E4C7-4DD6-AD5E-45C5F2B1EE8A}"/>
              </a:ext>
            </a:extLst>
          </p:cNvPr>
          <p:cNvSpPr>
            <a:spLocks noGrp="1"/>
          </p:cNvSpPr>
          <p:nvPr>
            <p:ph type="body" sz="quarter" idx="30" hasCustomPrompt="1"/>
          </p:nvPr>
        </p:nvSpPr>
        <p:spPr>
          <a:xfrm>
            <a:off x="813083" y="4829867"/>
            <a:ext cx="1616432" cy="336554"/>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3" normalizeH="0" baseline="0" noProof="0" dirty="0">
                <a:ln>
                  <a:noFill/>
                </a:ln>
                <a:solidFill>
                  <a:srgbClr val="282828"/>
                </a:solidFill>
                <a:effectLst/>
                <a:uLnTx/>
                <a:uFillTx/>
                <a:latin typeface="Oleg Sans"/>
                <a:ea typeface="+mn-ea"/>
                <a:cs typeface="Oleg Sans"/>
              </a:rPr>
              <a:t>Обучение</a:t>
            </a:r>
            <a:endParaRPr kumimoji="0" lang="ru-RU" sz="1696" b="0" i="0" u="none" strike="noStrike" kern="1200" cap="none" spc="0" normalizeH="0" baseline="0" noProof="0" dirty="0">
              <a:ln>
                <a:noFill/>
              </a:ln>
              <a:solidFill>
                <a:prstClr val="black"/>
              </a:solidFill>
              <a:effectLst/>
              <a:uLnTx/>
              <a:uFillTx/>
              <a:latin typeface="Oleg Sans"/>
              <a:ea typeface="+mn-ea"/>
              <a:cs typeface="Oleg Sans"/>
            </a:endParaRPr>
          </a:p>
        </p:txBody>
      </p:sp>
      <p:sp>
        <p:nvSpPr>
          <p:cNvPr id="34" name="Текст 62">
            <a:extLst>
              <a:ext uri="{FF2B5EF4-FFF2-40B4-BE49-F238E27FC236}">
                <a16:creationId xmlns:a16="http://schemas.microsoft.com/office/drawing/2014/main" id="{BF259BE0-E1C2-4B9D-B6F4-80F0A559A1C6}"/>
              </a:ext>
            </a:extLst>
          </p:cNvPr>
          <p:cNvSpPr>
            <a:spLocks noGrp="1"/>
          </p:cNvSpPr>
          <p:nvPr>
            <p:ph type="body" sz="quarter" idx="31" hasCustomPrompt="1"/>
          </p:nvPr>
        </p:nvSpPr>
        <p:spPr>
          <a:xfrm>
            <a:off x="3081156" y="4601508"/>
            <a:ext cx="1616432" cy="793273"/>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0" normalizeH="0" baseline="0" noProof="0" dirty="0">
                <a:ln>
                  <a:noFill/>
                </a:ln>
                <a:solidFill>
                  <a:prstClr val="black"/>
                </a:solidFill>
                <a:effectLst/>
                <a:uLnTx/>
                <a:uFillTx/>
                <a:latin typeface="Oleg Sans"/>
                <a:ea typeface="+mn-ea"/>
                <a:cs typeface="Oleg Sans"/>
              </a:rPr>
              <a:t>Быстрое начисление процентов</a:t>
            </a:r>
          </a:p>
        </p:txBody>
      </p:sp>
      <p:sp>
        <p:nvSpPr>
          <p:cNvPr id="35" name="Текст 62">
            <a:extLst>
              <a:ext uri="{FF2B5EF4-FFF2-40B4-BE49-F238E27FC236}">
                <a16:creationId xmlns:a16="http://schemas.microsoft.com/office/drawing/2014/main" id="{1FC5F634-75ED-4A9E-A51C-05D88C4C6D9F}"/>
              </a:ext>
            </a:extLst>
          </p:cNvPr>
          <p:cNvSpPr>
            <a:spLocks noGrp="1"/>
          </p:cNvSpPr>
          <p:nvPr>
            <p:ph type="body" sz="quarter" idx="32" hasCustomPrompt="1"/>
          </p:nvPr>
        </p:nvSpPr>
        <p:spPr>
          <a:xfrm>
            <a:off x="5275690" y="4736281"/>
            <a:ext cx="1616432" cy="523726"/>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3" normalizeH="0" baseline="0" noProof="0" dirty="0">
                <a:ln>
                  <a:noFill/>
                </a:ln>
                <a:solidFill>
                  <a:srgbClr val="282828"/>
                </a:solidFill>
                <a:effectLst/>
                <a:uLnTx/>
                <a:uFillTx/>
                <a:latin typeface="Oleg Sans"/>
                <a:ea typeface="+mn-ea"/>
                <a:cs typeface="Oleg Sans"/>
              </a:rPr>
              <a:t>Обучение  коллег</a:t>
            </a:r>
            <a:endParaRPr kumimoji="0" lang="ru-RU" sz="1696" b="0" i="0" u="none" strike="noStrike" kern="1200" cap="none" spc="0" normalizeH="0" baseline="0" noProof="0" dirty="0">
              <a:ln>
                <a:noFill/>
              </a:ln>
              <a:solidFill>
                <a:prstClr val="black"/>
              </a:solidFill>
              <a:effectLst/>
              <a:uLnTx/>
              <a:uFillTx/>
              <a:latin typeface="Oleg Sans"/>
              <a:ea typeface="+mn-ea"/>
              <a:cs typeface="Oleg Sans"/>
            </a:endParaRPr>
          </a:p>
        </p:txBody>
      </p:sp>
      <p:sp>
        <p:nvSpPr>
          <p:cNvPr id="36" name="Текст 62">
            <a:extLst>
              <a:ext uri="{FF2B5EF4-FFF2-40B4-BE49-F238E27FC236}">
                <a16:creationId xmlns:a16="http://schemas.microsoft.com/office/drawing/2014/main" id="{8A035245-D725-4E1E-A8A1-F077B0A816B8}"/>
              </a:ext>
            </a:extLst>
          </p:cNvPr>
          <p:cNvSpPr>
            <a:spLocks noGrp="1"/>
          </p:cNvSpPr>
          <p:nvPr>
            <p:ph type="body" sz="quarter" idx="33" hasCustomPrompt="1"/>
          </p:nvPr>
        </p:nvSpPr>
        <p:spPr>
          <a:xfrm>
            <a:off x="7547208" y="4601508"/>
            <a:ext cx="1616432" cy="793273"/>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0" normalizeH="0" baseline="0" noProof="0" dirty="0">
                <a:ln>
                  <a:noFill/>
                </a:ln>
                <a:solidFill>
                  <a:prstClr val="black"/>
                </a:solidFill>
                <a:effectLst/>
                <a:uLnTx/>
                <a:uFillTx/>
                <a:latin typeface="Oleg Sans"/>
                <a:ea typeface="+mn-ea"/>
                <a:cs typeface="Oleg Sans"/>
              </a:rPr>
              <a:t>Быстрое начисление процентов</a:t>
            </a:r>
          </a:p>
        </p:txBody>
      </p:sp>
      <p:sp>
        <p:nvSpPr>
          <p:cNvPr id="37" name="Текст 62">
            <a:extLst>
              <a:ext uri="{FF2B5EF4-FFF2-40B4-BE49-F238E27FC236}">
                <a16:creationId xmlns:a16="http://schemas.microsoft.com/office/drawing/2014/main" id="{6E12CEA7-D613-4985-8C69-BC3A4766BC0B}"/>
              </a:ext>
            </a:extLst>
          </p:cNvPr>
          <p:cNvSpPr>
            <a:spLocks noGrp="1"/>
          </p:cNvSpPr>
          <p:nvPr>
            <p:ph type="body" sz="quarter" idx="34" hasCustomPrompt="1"/>
          </p:nvPr>
        </p:nvSpPr>
        <p:spPr>
          <a:xfrm>
            <a:off x="9730124" y="4829867"/>
            <a:ext cx="1616432" cy="336554"/>
          </a:xfrm>
          <a:prstGeom prst="rect">
            <a:avLst/>
          </a:prstGeom>
        </p:spPr>
        <p:txBody>
          <a:bodyPr anchor="ctr"/>
          <a:lstStyle>
            <a:lvl1pPr>
              <a:buNone/>
              <a:defRPr b="0" i="0">
                <a:latin typeface="Tinkoff Sans" panose="02000506050000020004" pitchFamily="2" charset="0"/>
              </a:defRPr>
            </a:lvl1pPr>
          </a:lstStyle>
          <a:p>
            <a:pPr marL="7692" marR="0" lvl="0" indent="0" algn="ctr" defTabSz="276926" rtl="0" eaLnBrk="1" fontAlgn="auto" latinLnBrk="0" hangingPunct="1">
              <a:lnSpc>
                <a:spcPct val="100000"/>
              </a:lnSpc>
              <a:spcBef>
                <a:spcPts val="69"/>
              </a:spcBef>
              <a:spcAft>
                <a:spcPts val="0"/>
              </a:spcAft>
              <a:buClrTx/>
              <a:buSzTx/>
              <a:buFontTx/>
              <a:buNone/>
              <a:tabLst/>
              <a:defRPr/>
            </a:pPr>
            <a:r>
              <a:rPr kumimoji="0" lang="ru-RU" sz="1696" b="0" i="0" u="none" strike="noStrike" kern="1200" cap="none" spc="3" normalizeH="0" baseline="0" noProof="0" dirty="0">
                <a:ln>
                  <a:noFill/>
                </a:ln>
                <a:solidFill>
                  <a:srgbClr val="282828"/>
                </a:solidFill>
                <a:effectLst/>
                <a:uLnTx/>
                <a:uFillTx/>
                <a:latin typeface="Oleg Sans"/>
                <a:ea typeface="+mn-ea"/>
                <a:cs typeface="Oleg Sans"/>
              </a:rPr>
              <a:t>Обучение</a:t>
            </a:r>
            <a:endParaRPr kumimoji="0" lang="ru-RU" sz="1696" b="0" i="0" u="none" strike="noStrike" kern="1200" cap="none" spc="0" normalizeH="0" baseline="0" noProof="0" dirty="0">
              <a:ln>
                <a:noFill/>
              </a:ln>
              <a:solidFill>
                <a:prstClr val="black"/>
              </a:solidFill>
              <a:effectLst/>
              <a:uLnTx/>
              <a:uFillTx/>
              <a:latin typeface="Oleg Sans"/>
              <a:ea typeface="+mn-ea"/>
              <a:cs typeface="Oleg Sans"/>
            </a:endParaRPr>
          </a:p>
        </p:txBody>
      </p:sp>
    </p:spTree>
    <p:extLst>
      <p:ext uri="{BB962C8B-B14F-4D97-AF65-F5344CB8AC3E}">
        <p14:creationId xmlns:p14="http://schemas.microsoft.com/office/powerpoint/2010/main" val="169927297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15"/>
        <p:cNvGrpSpPr/>
        <p:nvPr/>
      </p:nvGrpSpPr>
      <p:grpSpPr>
        <a:xfrm>
          <a:off x="0" y="0"/>
          <a:ext cx="0" cy="0"/>
          <a:chOff x="0" y="0"/>
          <a:chExt cx="0" cy="0"/>
        </a:xfrm>
      </p:grpSpPr>
      <p:sp>
        <p:nvSpPr>
          <p:cNvPr id="16" name="Google Shape;16;p12"/>
          <p:cNvSpPr txBox="1">
            <a:spLocks noGrp="1"/>
          </p:cNvSpPr>
          <p:nvPr>
            <p:ph type="body" idx="1"/>
          </p:nvPr>
        </p:nvSpPr>
        <p:spPr>
          <a:xfrm>
            <a:off x="418772" y="2464714"/>
            <a:ext cx="5677227" cy="738495"/>
          </a:xfrm>
          <a:prstGeom prst="rect">
            <a:avLst/>
          </a:prstGeom>
          <a:noFill/>
          <a:ln>
            <a:noFill/>
          </a:ln>
        </p:spPr>
        <p:txBody>
          <a:bodyPr spcFirstLastPara="1" wrap="square" lIns="91425" tIns="45700" rIns="91425" bIns="45700" anchor="ctr" anchorCtr="0">
            <a:normAutofit/>
          </a:bodyPr>
          <a:lstStyle>
            <a:lvl1pPr marL="457200" marR="0" lvl="0" indent="-228600" algn="l">
              <a:lnSpc>
                <a:spcPct val="100000"/>
              </a:lnSpc>
              <a:spcBef>
                <a:spcPts val="70"/>
              </a:spcBef>
              <a:spcAft>
                <a:spcPts val="0"/>
              </a:spcAft>
              <a:buClr>
                <a:schemeClr val="dk1"/>
              </a:buClr>
              <a:buSzPts val="2800"/>
              <a:buFont typeface="Arial"/>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12"/>
          <p:cNvSpPr txBox="1">
            <a:spLocks noGrp="1"/>
          </p:cNvSpPr>
          <p:nvPr>
            <p:ph type="body" idx="2"/>
          </p:nvPr>
        </p:nvSpPr>
        <p:spPr>
          <a:xfrm>
            <a:off x="418772" y="3424909"/>
            <a:ext cx="5677227" cy="38751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696"/>
              <a:buNone/>
              <a:defRPr sz="1695"/>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2"/>
          <p:cNvSpPr txBox="1">
            <a:spLocks noGrp="1"/>
          </p:cNvSpPr>
          <p:nvPr>
            <p:ph type="body" idx="3"/>
          </p:nvPr>
        </p:nvSpPr>
        <p:spPr>
          <a:xfrm>
            <a:off x="10869916" y="6313456"/>
            <a:ext cx="903311" cy="232703"/>
          </a:xfrm>
          <a:prstGeom prst="rect">
            <a:avLst/>
          </a:prstGeom>
          <a:noFill/>
          <a:ln>
            <a:noFill/>
          </a:ln>
        </p:spPr>
        <p:txBody>
          <a:bodyPr spcFirstLastPara="1" wrap="square" lIns="91425" tIns="45700" rIns="91425" bIns="45700" anchor="t" anchorCtr="0">
            <a:normAutofit/>
          </a:bodyPr>
          <a:lstStyle>
            <a:lvl1pPr marL="457200" marR="0" lvl="0" indent="-228600" algn="l">
              <a:lnSpc>
                <a:spcPct val="105777"/>
              </a:lnSpc>
              <a:spcBef>
                <a:spcPts val="0"/>
              </a:spcBef>
              <a:spcAft>
                <a:spcPts val="0"/>
              </a:spcAft>
              <a:buClr>
                <a:schemeClr val="dk1"/>
              </a:buClr>
              <a:buSzPts val="1454"/>
              <a:buFont typeface="Calibri"/>
              <a:buNone/>
              <a:defRPr sz="1454">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2"/>
          <p:cNvSpPr/>
          <p:nvPr/>
        </p:nvSpPr>
        <p:spPr>
          <a:xfrm>
            <a:off x="9346655" y="0"/>
            <a:ext cx="2846497" cy="6858000"/>
          </a:xfrm>
          <a:prstGeom prst="rect">
            <a:avLst/>
          </a:prstGeom>
          <a:solidFill>
            <a:srgbClr val="FFE139"/>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937" b="0" i="0" u="none" strike="noStrike" cap="none">
              <a:solidFill>
                <a:srgbClr val="FFFFFF"/>
              </a:solidFill>
              <a:latin typeface="Helvetica Neue"/>
              <a:ea typeface="Helvetica Neue"/>
              <a:cs typeface="Helvetica Neue"/>
              <a:sym typeface="Helvetica Neue"/>
            </a:endParaRPr>
          </a:p>
        </p:txBody>
      </p:sp>
      <p:cxnSp>
        <p:nvCxnSpPr>
          <p:cNvPr id="20" name="Google Shape;20;p12"/>
          <p:cNvCxnSpPr/>
          <p:nvPr/>
        </p:nvCxnSpPr>
        <p:spPr>
          <a:xfrm>
            <a:off x="500027" y="6069659"/>
            <a:ext cx="7746842" cy="1"/>
          </a:xfrm>
          <a:prstGeom prst="straightConnector1">
            <a:avLst/>
          </a:prstGeom>
          <a:noFill/>
          <a:ln w="25400" cap="flat" cmpd="sng">
            <a:solidFill>
              <a:srgbClr val="D5D5D5"/>
            </a:solidFill>
            <a:prstDash val="solid"/>
            <a:miter lim="400000"/>
            <a:headEnd type="none" w="sm" len="sm"/>
            <a:tailEnd type="none" w="sm" len="sm"/>
          </a:ln>
        </p:spPr>
      </p:cxnSp>
    </p:spTree>
    <p:extLst>
      <p:ext uri="{BB962C8B-B14F-4D97-AF65-F5344CB8AC3E}">
        <p14:creationId xmlns:p14="http://schemas.microsoft.com/office/powerpoint/2010/main" val="1863081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bg>
      <p:bgPr>
        <a:solidFill>
          <a:srgbClr val="F9F9F9"/>
        </a:solidFill>
        <a:effectLst/>
      </p:bgPr>
    </p:bg>
    <p:spTree>
      <p:nvGrpSpPr>
        <p:cNvPr id="1" name="Shape 21"/>
        <p:cNvGrpSpPr/>
        <p:nvPr/>
      </p:nvGrpSpPr>
      <p:grpSpPr>
        <a:xfrm>
          <a:off x="0" y="0"/>
          <a:ext cx="0" cy="0"/>
          <a:chOff x="0" y="0"/>
          <a:chExt cx="0" cy="0"/>
        </a:xfrm>
      </p:grpSpPr>
      <p:sp>
        <p:nvSpPr>
          <p:cNvPr id="22" name="Google Shape;22;p13"/>
          <p:cNvSpPr/>
          <p:nvPr/>
        </p:nvSpPr>
        <p:spPr>
          <a:xfrm>
            <a:off x="2907396" y="1712457"/>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3" name="Google Shape;23;p13"/>
          <p:cNvSpPr/>
          <p:nvPr/>
        </p:nvSpPr>
        <p:spPr>
          <a:xfrm>
            <a:off x="7367433" y="1712457"/>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4" name="Google Shape;24;p13"/>
          <p:cNvSpPr/>
          <p:nvPr/>
        </p:nvSpPr>
        <p:spPr>
          <a:xfrm>
            <a:off x="9559397" y="1712457"/>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5" name="Google Shape;25;p13"/>
          <p:cNvSpPr/>
          <p:nvPr/>
        </p:nvSpPr>
        <p:spPr>
          <a:xfrm>
            <a:off x="639323" y="1712457"/>
            <a:ext cx="1963951" cy="1641540"/>
          </a:xfrm>
          <a:custGeom>
            <a:avLst/>
            <a:gdLst/>
            <a:ahLst/>
            <a:cxnLst/>
            <a:rect l="l" t="t" r="r" b="b"/>
            <a:pathLst>
              <a:path w="3242310"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6" name="Google Shape;26;p13"/>
          <p:cNvSpPr/>
          <p:nvPr/>
        </p:nvSpPr>
        <p:spPr>
          <a:xfrm>
            <a:off x="5136285" y="1712457"/>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7" name="Google Shape;27;p13"/>
          <p:cNvSpPr txBox="1">
            <a:spLocks noGrp="1"/>
          </p:cNvSpPr>
          <p:nvPr>
            <p:ph type="body" idx="1"/>
          </p:nvPr>
        </p:nvSpPr>
        <p:spPr>
          <a:xfrm>
            <a:off x="3500596"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3"/>
          <p:cNvSpPr txBox="1">
            <a:spLocks noGrp="1"/>
          </p:cNvSpPr>
          <p:nvPr>
            <p:ph type="body" idx="2"/>
          </p:nvPr>
        </p:nvSpPr>
        <p:spPr>
          <a:xfrm>
            <a:off x="5729485"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3"/>
          <p:cNvSpPr txBox="1">
            <a:spLocks noGrp="1"/>
          </p:cNvSpPr>
          <p:nvPr>
            <p:ph type="body" idx="3"/>
          </p:nvPr>
        </p:nvSpPr>
        <p:spPr>
          <a:xfrm>
            <a:off x="7890695"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3"/>
          <p:cNvSpPr txBox="1">
            <a:spLocks noGrp="1"/>
          </p:cNvSpPr>
          <p:nvPr>
            <p:ph type="body" idx="4"/>
          </p:nvPr>
        </p:nvSpPr>
        <p:spPr>
          <a:xfrm>
            <a:off x="10154705"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3"/>
          <p:cNvSpPr txBox="1">
            <a:spLocks noGrp="1"/>
          </p:cNvSpPr>
          <p:nvPr>
            <p:ph type="body" idx="5"/>
          </p:nvPr>
        </p:nvSpPr>
        <p:spPr>
          <a:xfrm>
            <a:off x="1232523"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3"/>
          <p:cNvSpPr txBox="1">
            <a:spLocks noGrp="1"/>
          </p:cNvSpPr>
          <p:nvPr>
            <p:ph type="title"/>
          </p:nvPr>
        </p:nvSpPr>
        <p:spPr>
          <a:xfrm>
            <a:off x="839193" y="391676"/>
            <a:ext cx="10528056" cy="694441"/>
          </a:xfrm>
          <a:prstGeom prst="rect">
            <a:avLst/>
          </a:prstGeom>
          <a:noFill/>
          <a:ln>
            <a:noFill/>
          </a:ln>
        </p:spPr>
        <p:txBody>
          <a:bodyPr spcFirstLastPara="1" wrap="square" lIns="0" tIns="17150" rIns="0" bIns="0" anchor="ctr" anchorCtr="0">
            <a:spAutoFit/>
          </a:bodyPr>
          <a:lstStyle>
            <a:lvl1pPr lvl="0" algn="l">
              <a:lnSpc>
                <a:spcPct val="90000"/>
              </a:lnSpc>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6"/>
          </p:nvPr>
        </p:nvSpPr>
        <p:spPr>
          <a:xfrm>
            <a:off x="813083" y="2499614"/>
            <a:ext cx="1616432" cy="33655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3"/>
          <p:cNvSpPr txBox="1">
            <a:spLocks noGrp="1"/>
          </p:cNvSpPr>
          <p:nvPr>
            <p:ph type="body" idx="7"/>
          </p:nvPr>
        </p:nvSpPr>
        <p:spPr>
          <a:xfrm>
            <a:off x="3081156" y="2271255"/>
            <a:ext cx="1616432" cy="7932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3"/>
          <p:cNvSpPr txBox="1">
            <a:spLocks noGrp="1"/>
          </p:cNvSpPr>
          <p:nvPr>
            <p:ph type="body" idx="8"/>
          </p:nvPr>
        </p:nvSpPr>
        <p:spPr>
          <a:xfrm>
            <a:off x="5275690" y="2406028"/>
            <a:ext cx="1616432" cy="52372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
          <p:cNvSpPr txBox="1">
            <a:spLocks noGrp="1"/>
          </p:cNvSpPr>
          <p:nvPr>
            <p:ph type="body" idx="9"/>
          </p:nvPr>
        </p:nvSpPr>
        <p:spPr>
          <a:xfrm>
            <a:off x="7547208" y="2271255"/>
            <a:ext cx="1616432" cy="7932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
          <p:cNvSpPr txBox="1">
            <a:spLocks noGrp="1"/>
          </p:cNvSpPr>
          <p:nvPr>
            <p:ph type="body" idx="13"/>
          </p:nvPr>
        </p:nvSpPr>
        <p:spPr>
          <a:xfrm>
            <a:off x="9730124" y="2499614"/>
            <a:ext cx="1616432" cy="33655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3"/>
          <p:cNvSpPr/>
          <p:nvPr/>
        </p:nvSpPr>
        <p:spPr>
          <a:xfrm>
            <a:off x="2907396" y="4042710"/>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39" name="Google Shape;39;p13"/>
          <p:cNvSpPr/>
          <p:nvPr/>
        </p:nvSpPr>
        <p:spPr>
          <a:xfrm>
            <a:off x="7367433" y="4042710"/>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DD2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40" name="Google Shape;40;p13"/>
          <p:cNvSpPr/>
          <p:nvPr/>
        </p:nvSpPr>
        <p:spPr>
          <a:xfrm>
            <a:off x="9559397" y="4042710"/>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41" name="Google Shape;41;p13"/>
          <p:cNvSpPr/>
          <p:nvPr/>
        </p:nvSpPr>
        <p:spPr>
          <a:xfrm>
            <a:off x="639323" y="4042710"/>
            <a:ext cx="1963951" cy="1641540"/>
          </a:xfrm>
          <a:custGeom>
            <a:avLst/>
            <a:gdLst/>
            <a:ahLst/>
            <a:cxnLst/>
            <a:rect l="l" t="t" r="r" b="b"/>
            <a:pathLst>
              <a:path w="3242310"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42" name="Google Shape;42;p13"/>
          <p:cNvSpPr/>
          <p:nvPr/>
        </p:nvSpPr>
        <p:spPr>
          <a:xfrm>
            <a:off x="5136285" y="4042710"/>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43" name="Google Shape;43;p13"/>
          <p:cNvSpPr txBox="1">
            <a:spLocks noGrp="1"/>
          </p:cNvSpPr>
          <p:nvPr>
            <p:ph type="body" idx="14"/>
          </p:nvPr>
        </p:nvSpPr>
        <p:spPr>
          <a:xfrm>
            <a:off x="3500596"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15"/>
          </p:nvPr>
        </p:nvSpPr>
        <p:spPr>
          <a:xfrm>
            <a:off x="5729485"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3"/>
          <p:cNvSpPr txBox="1">
            <a:spLocks noGrp="1"/>
          </p:cNvSpPr>
          <p:nvPr>
            <p:ph type="body" idx="16"/>
          </p:nvPr>
        </p:nvSpPr>
        <p:spPr>
          <a:xfrm>
            <a:off x="7890695"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body" idx="17"/>
          </p:nvPr>
        </p:nvSpPr>
        <p:spPr>
          <a:xfrm>
            <a:off x="10154705"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3"/>
          <p:cNvSpPr txBox="1">
            <a:spLocks noGrp="1"/>
          </p:cNvSpPr>
          <p:nvPr>
            <p:ph type="body" idx="18"/>
          </p:nvPr>
        </p:nvSpPr>
        <p:spPr>
          <a:xfrm>
            <a:off x="1232523"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3"/>
          <p:cNvSpPr txBox="1">
            <a:spLocks noGrp="1"/>
          </p:cNvSpPr>
          <p:nvPr>
            <p:ph type="body" idx="19"/>
          </p:nvPr>
        </p:nvSpPr>
        <p:spPr>
          <a:xfrm>
            <a:off x="813083" y="4829867"/>
            <a:ext cx="1616432" cy="33655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3"/>
          <p:cNvSpPr txBox="1">
            <a:spLocks noGrp="1"/>
          </p:cNvSpPr>
          <p:nvPr>
            <p:ph type="body" idx="20"/>
          </p:nvPr>
        </p:nvSpPr>
        <p:spPr>
          <a:xfrm>
            <a:off x="3081156" y="4601508"/>
            <a:ext cx="1616432" cy="7932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3"/>
          <p:cNvSpPr txBox="1">
            <a:spLocks noGrp="1"/>
          </p:cNvSpPr>
          <p:nvPr>
            <p:ph type="body" idx="21"/>
          </p:nvPr>
        </p:nvSpPr>
        <p:spPr>
          <a:xfrm>
            <a:off x="5275690" y="4736281"/>
            <a:ext cx="1616432" cy="52372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3"/>
          <p:cNvSpPr txBox="1">
            <a:spLocks noGrp="1"/>
          </p:cNvSpPr>
          <p:nvPr>
            <p:ph type="body" idx="22"/>
          </p:nvPr>
        </p:nvSpPr>
        <p:spPr>
          <a:xfrm>
            <a:off x="7547208" y="4601508"/>
            <a:ext cx="1616432" cy="7932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3"/>
          <p:cNvSpPr txBox="1">
            <a:spLocks noGrp="1"/>
          </p:cNvSpPr>
          <p:nvPr>
            <p:ph type="body" idx="23"/>
          </p:nvPr>
        </p:nvSpPr>
        <p:spPr>
          <a:xfrm>
            <a:off x="9730124" y="4829867"/>
            <a:ext cx="1616432" cy="33655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60472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Заголовок и объект">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3665044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Титульный слайд" type="title">
  <p:cSld name="Титульный слайд">
    <p:spTree>
      <p:nvGrpSpPr>
        <p:cNvPr id="1" name="Shape 59"/>
        <p:cNvGrpSpPr/>
        <p:nvPr/>
      </p:nvGrpSpPr>
      <p:grpSpPr>
        <a:xfrm>
          <a:off x="0" y="0"/>
          <a:ext cx="0" cy="0"/>
          <a:chOff x="0" y="0"/>
          <a:chExt cx="0" cy="0"/>
        </a:xfrm>
      </p:grpSpPr>
      <p:sp>
        <p:nvSpPr>
          <p:cNvPr id="60" name="Google Shape;60;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33565634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Заголовок раздела">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266199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2084E5-DB66-C448-BCD9-2EDE4BF5453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6230269-1B6C-734B-7BA4-1AC6C45E072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0AA9AB-0819-36EA-62C1-F0A1C8694580}"/>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CFBBBE85-9525-BDB5-AFAE-AB2433C2B3C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59A080C-0A38-05B6-5B3C-86A2C9D18404}"/>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324898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Два объекта" type="twoObj">
  <p:cSld name="Два объекта">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120580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Сравнение" type="twoTxTwoObj">
  <p:cSld name="Сравнение">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960966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Только заголовок">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3344224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Пустой слайд" type="blank">
  <p:cSld name="Пустой слайд">
    <p:spTree>
      <p:nvGrpSpPr>
        <p:cNvPr id="1" name="Shape 92"/>
        <p:cNvGrpSpPr/>
        <p:nvPr/>
      </p:nvGrpSpPr>
      <p:grpSpPr>
        <a:xfrm>
          <a:off x="0" y="0"/>
          <a:ext cx="0" cy="0"/>
          <a:chOff x="0" y="0"/>
          <a:chExt cx="0" cy="0"/>
        </a:xfrm>
      </p:grpSpPr>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625212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Объект с подписью">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9" name="Google Shape;99;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0" name="Google Shape;10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30206533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Рисунок с подписью">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2"/>
          <p:cNvSpPr>
            <a:spLocks noGrp="1"/>
          </p:cNvSpPr>
          <p:nvPr>
            <p:ph type="pic" idx="2"/>
          </p:nvPr>
        </p:nvSpPr>
        <p:spPr>
          <a:xfrm>
            <a:off x="5183188" y="987425"/>
            <a:ext cx="6172200" cy="4873625"/>
          </a:xfrm>
          <a:prstGeom prst="rect">
            <a:avLst/>
          </a:prstGeom>
          <a:noFill/>
          <a:ln>
            <a:noFill/>
          </a:ln>
        </p:spPr>
      </p:sp>
      <p:sp>
        <p:nvSpPr>
          <p:cNvPr id="106" name="Google Shape;106;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7" name="Google Shape;10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21860238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Заголовок и вертикальный текст">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868680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Вертикальный заголовок и текст">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223900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BE710B-C9C0-D71E-8EE8-3E5751D9D65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75CEFBC-9CA3-74DD-B90C-BDCECBF0BC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D4D13F68-CFB3-DE8C-5DA5-05BD565729BF}"/>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24539A57-78E0-DCC5-6AD4-A257E45D451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F716960-02E8-C6D7-75CE-6551F167F5EA}"/>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14509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5B2FCF-5DA0-5546-EDFF-3E1EDECA94E1}"/>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59D5640-6FE7-14F5-62DB-8E98A383CA32}"/>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24059C1-EAFD-5ED8-345A-89E669EA57A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67B58BE-02DE-EE7E-1E9D-0925C89ADC8E}"/>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6" name="Нижний колонтитул 5">
            <a:extLst>
              <a:ext uri="{FF2B5EF4-FFF2-40B4-BE49-F238E27FC236}">
                <a16:creationId xmlns:a16="http://schemas.microsoft.com/office/drawing/2014/main" id="{0042A3B0-B8B0-A01A-B49B-4B4251B6140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9FFC623-3965-A4B6-754A-FAB68E873123}"/>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164118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E8CA55-C485-03FE-E2EA-871353CCA3D4}"/>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F8BA957-A22E-DE3D-9957-B0BAFD91D6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B9B7787-2F04-744C-429D-A90D5BA2966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BA3E209-12D7-A9D2-0504-F245783AD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722DE71-D047-867B-4954-D95DAEEAB6D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7952AEE-D0E3-E86D-36D7-76232402CAA3}"/>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8" name="Нижний колонтитул 7">
            <a:extLst>
              <a:ext uri="{FF2B5EF4-FFF2-40B4-BE49-F238E27FC236}">
                <a16:creationId xmlns:a16="http://schemas.microsoft.com/office/drawing/2014/main" id="{8B6A684D-CF74-5306-57C5-C21F279F4EAE}"/>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AEA99B2D-637B-5F81-8305-46DEF36FE160}"/>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3348117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7D1ACA-B09F-000B-0CFB-C052158134C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852847E8-E587-549A-6B03-FB5F51B0FE6A}"/>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4" name="Нижний колонтитул 3">
            <a:extLst>
              <a:ext uri="{FF2B5EF4-FFF2-40B4-BE49-F238E27FC236}">
                <a16:creationId xmlns:a16="http://schemas.microsoft.com/office/drawing/2014/main" id="{F032D25E-D11A-8735-74A6-52CB52F2367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35255E02-CE2D-F190-25A5-FD2407E3A0D4}"/>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54775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554F12A-ED3F-E21A-FF61-888E7B7317FD}"/>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3" name="Нижний колонтитул 2">
            <a:extLst>
              <a:ext uri="{FF2B5EF4-FFF2-40B4-BE49-F238E27FC236}">
                <a16:creationId xmlns:a16="http://schemas.microsoft.com/office/drawing/2014/main" id="{2246BF3C-1F9B-1B2D-A491-DF62FDE76D3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B54A3E6-6DBD-8B9E-D23D-EDB9F7406167}"/>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390923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F0C4E4-34C3-472C-F76C-E2736687D9E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C0E9F6F3-9311-A5D3-4A9E-69246CD56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4B87AFE4-5DD8-B0D1-7253-15CBB2803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878D07A-975E-3CAB-F556-6D92116183CA}"/>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6" name="Нижний колонтитул 5">
            <a:extLst>
              <a:ext uri="{FF2B5EF4-FFF2-40B4-BE49-F238E27FC236}">
                <a16:creationId xmlns:a16="http://schemas.microsoft.com/office/drawing/2014/main" id="{0AF6E4A8-A7FD-B1BF-2A5F-4688006C3E6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CB5B330-F99C-871E-9A47-5F62EBC9255B}"/>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84960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CF9C54-DFBF-9A17-6840-3AABE29435F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AB479F81-CDE2-8659-3D6A-171209D16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A51325B0-3E0E-BCDE-0DD9-A95F00D976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13693A4-5703-A45E-A6BA-D0477DDCE1CD}"/>
              </a:ext>
            </a:extLst>
          </p:cNvPr>
          <p:cNvSpPr>
            <a:spLocks noGrp="1"/>
          </p:cNvSpPr>
          <p:nvPr>
            <p:ph type="dt" sz="half" idx="10"/>
          </p:nvPr>
        </p:nvSpPr>
        <p:spPr/>
        <p:txBody>
          <a:bodyPr/>
          <a:lstStyle/>
          <a:p>
            <a:fld id="{8D296763-31B9-5E49-ADCE-9D4251270E9C}" type="datetimeFigureOut">
              <a:rPr lang="ru-RU" smtClean="0"/>
              <a:t>09.04.2024</a:t>
            </a:fld>
            <a:endParaRPr lang="ru-RU"/>
          </a:p>
        </p:txBody>
      </p:sp>
      <p:sp>
        <p:nvSpPr>
          <p:cNvPr id="6" name="Нижний колонтитул 5">
            <a:extLst>
              <a:ext uri="{FF2B5EF4-FFF2-40B4-BE49-F238E27FC236}">
                <a16:creationId xmlns:a16="http://schemas.microsoft.com/office/drawing/2014/main" id="{9122748A-306A-6574-02DF-07BFFC0661E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E5EE71A-C08E-ABA4-44D7-08A79EBB1E9E}"/>
              </a:ext>
            </a:extLst>
          </p:cNvPr>
          <p:cNvSpPr>
            <a:spLocks noGrp="1"/>
          </p:cNvSpPr>
          <p:nvPr>
            <p:ph type="sldNum" sz="quarter" idx="12"/>
          </p:nvPr>
        </p:nvSpPr>
        <p:spPr/>
        <p:txBody>
          <a:bodyPr/>
          <a:lstStyle/>
          <a:p>
            <a:fld id="{240E98FD-05A3-5D40-9A40-AB9158784B9E}" type="slidenum">
              <a:rPr lang="ru-RU" smtClean="0"/>
              <a:t>‹#›</a:t>
            </a:fld>
            <a:endParaRPr lang="ru-RU"/>
          </a:p>
        </p:txBody>
      </p:sp>
    </p:spTree>
    <p:extLst>
      <p:ext uri="{BB962C8B-B14F-4D97-AF65-F5344CB8AC3E}">
        <p14:creationId xmlns:p14="http://schemas.microsoft.com/office/powerpoint/2010/main" val="83711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2A0CB8-BEF8-528D-F316-6E3D065E0B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9E2D4E58-2D8E-1F00-B55B-290336F41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DB4AAB4-49EC-D0DD-02DA-1F8AD73004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96763-31B9-5E49-ADCE-9D4251270E9C}" type="datetimeFigureOut">
              <a:rPr lang="ru-RU" smtClean="0"/>
              <a:t>09.04.2024</a:t>
            </a:fld>
            <a:endParaRPr lang="ru-RU"/>
          </a:p>
        </p:txBody>
      </p:sp>
      <p:sp>
        <p:nvSpPr>
          <p:cNvPr id="5" name="Нижний колонтитул 4">
            <a:extLst>
              <a:ext uri="{FF2B5EF4-FFF2-40B4-BE49-F238E27FC236}">
                <a16:creationId xmlns:a16="http://schemas.microsoft.com/office/drawing/2014/main" id="{8112A62A-25A1-2754-D050-B42F682C4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99E3350-C6A8-CF90-AA2F-DDB74B39C1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E98FD-05A3-5D40-9A40-AB9158784B9E}" type="slidenum">
              <a:rPr lang="ru-RU" smtClean="0"/>
              <a:t>‹#›</a:t>
            </a:fld>
            <a:endParaRPr lang="ru-RU"/>
          </a:p>
        </p:txBody>
      </p:sp>
    </p:spTree>
    <p:extLst>
      <p:ext uri="{BB962C8B-B14F-4D97-AF65-F5344CB8AC3E}">
        <p14:creationId xmlns:p14="http://schemas.microsoft.com/office/powerpoint/2010/main" val="1125486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3781268008"/>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F342B61A-43E1-4D43-AA09-7C08DEEF0591}"/>
              </a:ext>
            </a:extLst>
          </p:cNvPr>
          <p:cNvSpPr>
            <a:spLocks noGrp="1"/>
          </p:cNvSpPr>
          <p:nvPr>
            <p:ph type="body" sz="quarter" idx="14"/>
          </p:nvPr>
        </p:nvSpPr>
        <p:spPr/>
        <p:txBody>
          <a:bodyPr>
            <a:normAutofit lnSpcReduction="10000"/>
          </a:bodyPr>
          <a:lstStyle/>
          <a:p>
            <a:r>
              <a:rPr lang="ru-RU" sz="2181" dirty="0"/>
              <a:t>Функциональное программирование</a:t>
            </a:r>
          </a:p>
        </p:txBody>
      </p:sp>
      <p:pic>
        <p:nvPicPr>
          <p:cNvPr id="10" name="Рисунок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822" y="2447391"/>
            <a:ext cx="2135192" cy="977518"/>
          </a:xfrm>
          <a:prstGeom prst="rect">
            <a:avLst/>
          </a:prstGeom>
        </p:spPr>
      </p:pic>
    </p:spTree>
    <p:extLst>
      <p:ext uri="{BB962C8B-B14F-4D97-AF65-F5344CB8AC3E}">
        <p14:creationId xmlns:p14="http://schemas.microsoft.com/office/powerpoint/2010/main" val="2777582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C1886E-97A2-3399-52E7-8046F16F92D0}"/>
              </a:ext>
            </a:extLst>
          </p:cNvPr>
          <p:cNvSpPr>
            <a:spLocks noGrp="1"/>
          </p:cNvSpPr>
          <p:nvPr>
            <p:ph type="title"/>
          </p:nvPr>
        </p:nvSpPr>
        <p:spPr/>
        <p:txBody>
          <a:bodyPr>
            <a:normAutofit/>
          </a:bodyPr>
          <a:lstStyle/>
          <a:p>
            <a:r>
              <a:rPr lang="ru-RU" sz="4000" dirty="0"/>
              <a:t>Мир без конкурентности</a:t>
            </a:r>
          </a:p>
        </p:txBody>
      </p:sp>
      <p:pic>
        <p:nvPicPr>
          <p:cNvPr id="19458" name="Picture 2" descr="Какие очереди были в СССР (ФОТО) | ТОП-5 | Дзен">
            <a:extLst>
              <a:ext uri="{FF2B5EF4-FFF2-40B4-BE49-F238E27FC236}">
                <a16:creationId xmlns:a16="http://schemas.microsoft.com/office/drawing/2014/main" id="{5191EFCC-0764-22F8-113D-8D9ECBFC3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14300"/>
            <a:ext cx="7499350" cy="479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2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56A50EDB-F353-EC1C-9E96-A4F7C28BC5E8}"/>
              </a:ext>
            </a:extLst>
          </p:cNvPr>
          <p:cNvSpPr>
            <a:spLocks noGrp="1"/>
          </p:cNvSpPr>
          <p:nvPr>
            <p:ph type="ctrTitle"/>
          </p:nvPr>
        </p:nvSpPr>
        <p:spPr>
          <a:xfrm>
            <a:off x="0" y="0"/>
            <a:ext cx="6327321" cy="1114651"/>
          </a:xfrm>
        </p:spPr>
        <p:txBody>
          <a:bodyPr anchor="ctr">
            <a:normAutofit/>
          </a:bodyPr>
          <a:lstStyle/>
          <a:p>
            <a:pPr algn="l"/>
            <a:r>
              <a:rPr lang="ru-RU" sz="4400" dirty="0"/>
              <a:t>Конкурентность</a:t>
            </a:r>
          </a:p>
        </p:txBody>
      </p:sp>
      <p:sp>
        <p:nvSpPr>
          <p:cNvPr id="6" name="TextBox 5">
            <a:extLst>
              <a:ext uri="{FF2B5EF4-FFF2-40B4-BE49-F238E27FC236}">
                <a16:creationId xmlns:a16="http://schemas.microsoft.com/office/drawing/2014/main" id="{1F49DB5D-C468-E99D-7F3E-02598D0139F2}"/>
              </a:ext>
            </a:extLst>
          </p:cNvPr>
          <p:cNvSpPr txBox="1"/>
          <p:nvPr/>
        </p:nvSpPr>
        <p:spPr>
          <a:xfrm>
            <a:off x="0" y="1379764"/>
            <a:ext cx="6881499" cy="830997"/>
          </a:xfrm>
          <a:prstGeom prst="rect">
            <a:avLst/>
          </a:prstGeom>
          <a:noFill/>
        </p:spPr>
        <p:txBody>
          <a:bodyPr wrap="none" rtlCol="0">
            <a:spAutoFit/>
          </a:bodyPr>
          <a:lstStyle/>
          <a:p>
            <a:r>
              <a:rPr lang="en-US" sz="2400" dirty="0"/>
              <a:t>Concurrent - </a:t>
            </a:r>
            <a:r>
              <a:rPr lang="fr-FR" sz="2400" b="0" i="0" dirty="0" err="1">
                <a:solidFill>
                  <a:srgbClr val="333333"/>
                </a:solidFill>
                <a:effectLst/>
                <a:latin typeface="Source Sans Pro" panose="020B0503030403020204" pitchFamily="34" charset="0"/>
              </a:rPr>
              <a:t>existing</a:t>
            </a:r>
            <a:r>
              <a:rPr lang="fr-FR" sz="2400" b="0" i="0" dirty="0">
                <a:solidFill>
                  <a:srgbClr val="333333"/>
                </a:solidFill>
                <a:effectLst/>
                <a:latin typeface="Source Sans Pro" panose="020B0503030403020204" pitchFamily="34" charset="0"/>
              </a:rPr>
              <a:t> or happening at the </a:t>
            </a:r>
            <a:r>
              <a:rPr lang="fr-FR" sz="2400" b="0" i="0" dirty="0" err="1">
                <a:solidFill>
                  <a:srgbClr val="333333"/>
                </a:solidFill>
                <a:effectLst/>
                <a:latin typeface="Source Sans Pro" panose="020B0503030403020204" pitchFamily="34" charset="0"/>
              </a:rPr>
              <a:t>same</a:t>
            </a:r>
            <a:r>
              <a:rPr lang="fr-FR" sz="2400" b="0" i="0" dirty="0">
                <a:solidFill>
                  <a:srgbClr val="333333"/>
                </a:solidFill>
                <a:effectLst/>
                <a:latin typeface="Source Sans Pro" panose="020B0503030403020204" pitchFamily="34" charset="0"/>
              </a:rPr>
              <a:t> time.</a:t>
            </a:r>
            <a:endParaRPr lang="fr-FR" sz="2400" dirty="0">
              <a:solidFill>
                <a:srgbClr val="333333"/>
              </a:solidFill>
              <a:latin typeface="Source Sans Pro" panose="020B0503030403020204" pitchFamily="34" charset="0"/>
            </a:endParaRPr>
          </a:p>
          <a:p>
            <a:endParaRPr lang="ru-RU" sz="2400" dirty="0"/>
          </a:p>
        </p:txBody>
      </p:sp>
      <p:pic>
        <p:nvPicPr>
          <p:cNvPr id="23554" name="Picture 2" descr="A joyful clown kitten juggling colorful balls. This kitten, dressed in a classic clown costume with oversized shoes, a bright, multicolored outfit, and a tiny clown hat, stands on its hind legs in the center of a circus ring. Its fur is fluffy and predominantly white, with patches of orange and black. The kitten has a wide, cheerful grin on its face and bright, sparkling eyes, filled with excitement. As it juggles, the balls — red, blue, yellow, and green — form a vibrant arc above its head, capturing the essence of a playful and talented performer in the circus spotlight.">
            <a:extLst>
              <a:ext uri="{FF2B5EF4-FFF2-40B4-BE49-F238E27FC236}">
                <a16:creationId xmlns:a16="http://schemas.microsoft.com/office/drawing/2014/main" id="{14109433-59E1-1499-776C-086241A9F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373" y="537287"/>
            <a:ext cx="4503821" cy="4503821"/>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29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56A50EDB-F353-EC1C-9E96-A4F7C28BC5E8}"/>
              </a:ext>
            </a:extLst>
          </p:cNvPr>
          <p:cNvSpPr>
            <a:spLocks noGrp="1"/>
          </p:cNvSpPr>
          <p:nvPr>
            <p:ph type="ctrTitle"/>
          </p:nvPr>
        </p:nvSpPr>
        <p:spPr>
          <a:xfrm>
            <a:off x="853996" y="347369"/>
            <a:ext cx="10484008" cy="1673617"/>
          </a:xfrm>
        </p:spPr>
        <p:txBody>
          <a:bodyPr anchor="ctr">
            <a:noAutofit/>
          </a:bodyPr>
          <a:lstStyle/>
          <a:p>
            <a:pPr algn="l"/>
            <a:r>
              <a:rPr lang="ru-RU" sz="4400" dirty="0"/>
              <a:t>Конкурентность = способность системы выполнять задачи конкурентно</a:t>
            </a:r>
          </a:p>
        </p:txBody>
      </p:sp>
    </p:spTree>
    <p:extLst>
      <p:ext uri="{BB962C8B-B14F-4D97-AF65-F5344CB8AC3E}">
        <p14:creationId xmlns:p14="http://schemas.microsoft.com/office/powerpoint/2010/main" val="323100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56A50EDB-F353-EC1C-9E96-A4F7C28BC5E8}"/>
              </a:ext>
            </a:extLst>
          </p:cNvPr>
          <p:cNvSpPr>
            <a:spLocks noGrp="1"/>
          </p:cNvSpPr>
          <p:nvPr>
            <p:ph type="ctrTitle"/>
          </p:nvPr>
        </p:nvSpPr>
        <p:spPr>
          <a:xfrm>
            <a:off x="964488" y="363553"/>
            <a:ext cx="10484008" cy="1673617"/>
          </a:xfrm>
        </p:spPr>
        <p:txBody>
          <a:bodyPr anchor="ctr">
            <a:noAutofit/>
          </a:bodyPr>
          <a:lstStyle/>
          <a:p>
            <a:pPr algn="l"/>
            <a:r>
              <a:rPr lang="ru-RU" sz="4400" dirty="0"/>
              <a:t>Конкурентность = способность системы выполнять задачи </a:t>
            </a:r>
            <a:r>
              <a:rPr lang="ru-RU" sz="4400" strike="sngStrike" dirty="0"/>
              <a:t>конкурентно</a:t>
            </a:r>
          </a:p>
        </p:txBody>
      </p:sp>
      <p:sp>
        <p:nvSpPr>
          <p:cNvPr id="2" name="TextBox 1">
            <a:extLst>
              <a:ext uri="{FF2B5EF4-FFF2-40B4-BE49-F238E27FC236}">
                <a16:creationId xmlns:a16="http://schemas.microsoft.com/office/drawing/2014/main" id="{9FA9FE3A-CB44-2271-55EB-6220CF7FDD94}"/>
              </a:ext>
            </a:extLst>
          </p:cNvPr>
          <p:cNvSpPr txBox="1"/>
          <p:nvPr/>
        </p:nvSpPr>
        <p:spPr>
          <a:xfrm>
            <a:off x="5243639" y="1683227"/>
            <a:ext cx="3545651" cy="707886"/>
          </a:xfrm>
          <a:prstGeom prst="rect">
            <a:avLst/>
          </a:prstGeom>
          <a:noFill/>
        </p:spPr>
        <p:txBody>
          <a:bodyPr wrap="none" rtlCol="0">
            <a:spAutoFit/>
          </a:bodyPr>
          <a:lstStyle/>
          <a:p>
            <a:r>
              <a:rPr lang="ru-RU" sz="4000" b="1" dirty="0"/>
              <a:t>одновременно</a:t>
            </a:r>
          </a:p>
        </p:txBody>
      </p:sp>
      <p:pic>
        <p:nvPicPr>
          <p:cNvPr id="10242" name="Picture 2" descr="Конференция Папичей в Zoom — Видео | ВКонтакте">
            <a:extLst>
              <a:ext uri="{FF2B5EF4-FFF2-40B4-BE49-F238E27FC236}">
                <a16:creationId xmlns:a16="http://schemas.microsoft.com/office/drawing/2014/main" id="{ADCCF1C3-B326-55ED-1F10-97E886FD0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930" y="2476161"/>
            <a:ext cx="6870139" cy="3864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0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CAD722-4159-9C2E-8D0C-E08DE3C4FCB5}"/>
              </a:ext>
            </a:extLst>
          </p:cNvPr>
          <p:cNvSpPr>
            <a:spLocks noGrp="1"/>
          </p:cNvSpPr>
          <p:nvPr>
            <p:ph type="title"/>
          </p:nvPr>
        </p:nvSpPr>
        <p:spPr/>
        <p:txBody>
          <a:bodyPr/>
          <a:lstStyle/>
          <a:p>
            <a:r>
              <a:rPr lang="ru-RU" dirty="0"/>
              <a:t>Миф 1.</a:t>
            </a:r>
          </a:p>
        </p:txBody>
      </p:sp>
      <p:sp>
        <p:nvSpPr>
          <p:cNvPr id="3" name="Объект 2">
            <a:extLst>
              <a:ext uri="{FF2B5EF4-FFF2-40B4-BE49-F238E27FC236}">
                <a16:creationId xmlns:a16="http://schemas.microsoft.com/office/drawing/2014/main" id="{AE00B506-E7E4-C7A2-5AC6-60FF58823BEA}"/>
              </a:ext>
            </a:extLst>
          </p:cNvPr>
          <p:cNvSpPr>
            <a:spLocks noGrp="1"/>
          </p:cNvSpPr>
          <p:nvPr>
            <p:ph idx="1"/>
          </p:nvPr>
        </p:nvSpPr>
        <p:spPr/>
        <p:txBody>
          <a:bodyPr>
            <a:normAutofit/>
          </a:bodyPr>
          <a:lstStyle/>
          <a:p>
            <a:pPr marL="0" indent="0">
              <a:buNone/>
            </a:pPr>
            <a:r>
              <a:rPr lang="ru-RU" sz="3200" dirty="0"/>
              <a:t>Конкурентность – это когда кто-то конкурирует за что-то. (потоки за процессорное время например) </a:t>
            </a:r>
          </a:p>
        </p:txBody>
      </p:sp>
      <p:pic>
        <p:nvPicPr>
          <p:cNvPr id="5" name="Рисунок 4">
            <a:extLst>
              <a:ext uri="{FF2B5EF4-FFF2-40B4-BE49-F238E27FC236}">
                <a16:creationId xmlns:a16="http://schemas.microsoft.com/office/drawing/2014/main" id="{E4D013FB-E7B2-26E2-29B0-19EEE274F44F}"/>
              </a:ext>
            </a:extLst>
          </p:cNvPr>
          <p:cNvPicPr>
            <a:picLocks noChangeAspect="1"/>
          </p:cNvPicPr>
          <p:nvPr/>
        </p:nvPicPr>
        <p:blipFill>
          <a:blip r:embed="rId2"/>
          <a:stretch>
            <a:fillRect/>
          </a:stretch>
        </p:blipFill>
        <p:spPr>
          <a:xfrm>
            <a:off x="838200" y="3616399"/>
            <a:ext cx="3029209" cy="2876476"/>
          </a:xfrm>
          <a:prstGeom prst="rect">
            <a:avLst/>
          </a:prstGeom>
        </p:spPr>
      </p:pic>
    </p:spTree>
    <p:extLst>
      <p:ext uri="{BB962C8B-B14F-4D97-AF65-F5344CB8AC3E}">
        <p14:creationId xmlns:p14="http://schemas.microsoft.com/office/powerpoint/2010/main" val="60081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CAD722-4159-9C2E-8D0C-E08DE3C4FCB5}"/>
              </a:ext>
            </a:extLst>
          </p:cNvPr>
          <p:cNvSpPr>
            <a:spLocks noGrp="1"/>
          </p:cNvSpPr>
          <p:nvPr>
            <p:ph type="title"/>
          </p:nvPr>
        </p:nvSpPr>
        <p:spPr/>
        <p:txBody>
          <a:bodyPr/>
          <a:lstStyle/>
          <a:p>
            <a:r>
              <a:rPr lang="ru-RU" dirty="0"/>
              <a:t>Миф 1. Разоблачение</a:t>
            </a:r>
          </a:p>
        </p:txBody>
      </p:sp>
      <p:sp>
        <p:nvSpPr>
          <p:cNvPr id="3" name="Объект 2">
            <a:extLst>
              <a:ext uri="{FF2B5EF4-FFF2-40B4-BE49-F238E27FC236}">
                <a16:creationId xmlns:a16="http://schemas.microsoft.com/office/drawing/2014/main" id="{AE00B506-E7E4-C7A2-5AC6-60FF58823BEA}"/>
              </a:ext>
            </a:extLst>
          </p:cNvPr>
          <p:cNvSpPr>
            <a:spLocks noGrp="1"/>
          </p:cNvSpPr>
          <p:nvPr>
            <p:ph idx="1"/>
          </p:nvPr>
        </p:nvSpPr>
        <p:spPr/>
        <p:txBody>
          <a:bodyPr>
            <a:normAutofit/>
          </a:bodyPr>
          <a:lstStyle/>
          <a:p>
            <a:pPr marL="0" indent="0">
              <a:buNone/>
            </a:pPr>
            <a:r>
              <a:rPr lang="ru-RU" sz="3200" strike="sngStrike" dirty="0"/>
              <a:t>Конкурентность – это когда кто-то конкурирует за что-то. (потоки за процессорное время например) </a:t>
            </a:r>
          </a:p>
          <a:p>
            <a:pPr marL="0" indent="0">
              <a:buNone/>
            </a:pPr>
            <a:r>
              <a:rPr lang="ru-RU" sz="3200" dirty="0"/>
              <a:t>Конкурентность это</a:t>
            </a:r>
            <a:r>
              <a:rPr lang="en-US" sz="3200" dirty="0"/>
              <a:t> </a:t>
            </a:r>
            <a:r>
              <a:rPr lang="ru-RU" sz="3200" dirty="0"/>
              <a:t>просто одновременность, но более научным языком</a:t>
            </a:r>
          </a:p>
        </p:txBody>
      </p:sp>
      <p:pic>
        <p:nvPicPr>
          <p:cNvPr id="5" name="Рисунок 4">
            <a:extLst>
              <a:ext uri="{FF2B5EF4-FFF2-40B4-BE49-F238E27FC236}">
                <a16:creationId xmlns:a16="http://schemas.microsoft.com/office/drawing/2014/main" id="{B9BEED03-4EE7-340B-B88C-181CA76A8F80}"/>
              </a:ext>
            </a:extLst>
          </p:cNvPr>
          <p:cNvPicPr>
            <a:picLocks noChangeAspect="1"/>
          </p:cNvPicPr>
          <p:nvPr/>
        </p:nvPicPr>
        <p:blipFill>
          <a:blip r:embed="rId2"/>
          <a:stretch>
            <a:fillRect/>
          </a:stretch>
        </p:blipFill>
        <p:spPr>
          <a:xfrm>
            <a:off x="609469" y="4287156"/>
            <a:ext cx="3393363" cy="2449647"/>
          </a:xfrm>
          <a:prstGeom prst="rect">
            <a:avLst/>
          </a:prstGeom>
        </p:spPr>
      </p:pic>
    </p:spTree>
    <p:extLst>
      <p:ext uri="{BB962C8B-B14F-4D97-AF65-F5344CB8AC3E}">
        <p14:creationId xmlns:p14="http://schemas.microsoft.com/office/powerpoint/2010/main" val="696178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B4D0C-7F41-80C5-ED9E-D9482DFAE222}"/>
              </a:ext>
            </a:extLst>
          </p:cNvPr>
          <p:cNvSpPr>
            <a:spLocks noGrp="1"/>
          </p:cNvSpPr>
          <p:nvPr>
            <p:ph type="title"/>
          </p:nvPr>
        </p:nvSpPr>
        <p:spPr>
          <a:xfrm>
            <a:off x="0" y="18255"/>
            <a:ext cx="10515600" cy="1325563"/>
          </a:xfrm>
        </p:spPr>
        <p:txBody>
          <a:bodyPr/>
          <a:lstStyle/>
          <a:p>
            <a:r>
              <a:rPr lang="ru-RU" dirty="0"/>
              <a:t>Детали перевода</a:t>
            </a:r>
          </a:p>
        </p:txBody>
      </p:sp>
      <p:sp>
        <p:nvSpPr>
          <p:cNvPr id="3" name="Объект 2">
            <a:extLst>
              <a:ext uri="{FF2B5EF4-FFF2-40B4-BE49-F238E27FC236}">
                <a16:creationId xmlns:a16="http://schemas.microsoft.com/office/drawing/2014/main" id="{2BB66EDB-D2D4-ACF2-37DC-B4D748372FDE}"/>
              </a:ext>
            </a:extLst>
          </p:cNvPr>
          <p:cNvSpPr>
            <a:spLocks noGrp="1"/>
          </p:cNvSpPr>
          <p:nvPr>
            <p:ph idx="1"/>
          </p:nvPr>
        </p:nvSpPr>
        <p:spPr>
          <a:xfrm>
            <a:off x="427653" y="1343818"/>
            <a:ext cx="10515600" cy="4351338"/>
          </a:xfrm>
        </p:spPr>
        <p:txBody>
          <a:bodyPr>
            <a:normAutofit/>
          </a:bodyPr>
          <a:lstStyle/>
          <a:p>
            <a:r>
              <a:rPr lang="ru-RU" sz="3600" dirty="0"/>
              <a:t>Конкурентность </a:t>
            </a:r>
            <a:r>
              <a:rPr lang="en-US" sz="3600" dirty="0"/>
              <a:t>(</a:t>
            </a:r>
            <a:r>
              <a:rPr lang="ru-RU" sz="3600" dirty="0"/>
              <a:t>одновременность</a:t>
            </a:r>
            <a:r>
              <a:rPr lang="en-US" sz="3600" dirty="0"/>
              <a:t>)</a:t>
            </a:r>
            <a:r>
              <a:rPr lang="ru-RU" sz="3600" dirty="0"/>
              <a:t> = </a:t>
            </a:r>
            <a:r>
              <a:rPr lang="en-US" sz="3600" dirty="0"/>
              <a:t>concurrency</a:t>
            </a:r>
            <a:endParaRPr lang="ru-RU" sz="3600" dirty="0"/>
          </a:p>
          <a:p>
            <a:r>
              <a:rPr lang="ru-RU" sz="3600" dirty="0"/>
              <a:t>Конкуренция = </a:t>
            </a:r>
            <a:r>
              <a:rPr lang="en-US" sz="3600" dirty="0"/>
              <a:t>competing</a:t>
            </a:r>
            <a:endParaRPr lang="ru-RU" sz="3600" dirty="0"/>
          </a:p>
        </p:txBody>
      </p:sp>
    </p:spTree>
    <p:extLst>
      <p:ext uri="{BB962C8B-B14F-4D97-AF65-F5344CB8AC3E}">
        <p14:creationId xmlns:p14="http://schemas.microsoft.com/office/powerpoint/2010/main" val="3358704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7881EF-7A19-FBF9-0EF1-9B7D62016C03}"/>
              </a:ext>
            </a:extLst>
          </p:cNvPr>
          <p:cNvSpPr txBox="1"/>
          <p:nvPr/>
        </p:nvSpPr>
        <p:spPr>
          <a:xfrm>
            <a:off x="232682" y="657429"/>
            <a:ext cx="10903403" cy="1815882"/>
          </a:xfrm>
          <a:prstGeom prst="rect">
            <a:avLst/>
          </a:prstGeom>
          <a:noFill/>
        </p:spPr>
        <p:txBody>
          <a:bodyPr wrap="square">
            <a:spAutoFit/>
          </a:bodyPr>
          <a:lstStyle/>
          <a:p>
            <a:r>
              <a:rPr lang="ru-RU" sz="2800" dirty="0"/>
              <a:t>Когда вы видите, как </a:t>
            </a:r>
            <a:r>
              <a:rPr lang="ru-RU" sz="2800" b="1" dirty="0"/>
              <a:t>нечто</a:t>
            </a:r>
            <a:r>
              <a:rPr lang="ru-RU" sz="2800" dirty="0"/>
              <a:t> выполняет несколько задач одновременно - это </a:t>
            </a:r>
            <a:r>
              <a:rPr lang="ru-RU" sz="2800" b="1" dirty="0"/>
              <a:t>конкурентное</a:t>
            </a:r>
            <a:r>
              <a:rPr lang="ru-RU" sz="2800" dirty="0"/>
              <a:t> выполнение задач.</a:t>
            </a:r>
            <a:r>
              <a:rPr lang="en-US" sz="2800" dirty="0"/>
              <a:t> </a:t>
            </a:r>
            <a:endParaRPr lang="ru-RU" sz="2800" dirty="0"/>
          </a:p>
          <a:p>
            <a:endParaRPr lang="ru-RU" sz="2800" dirty="0"/>
          </a:p>
          <a:p>
            <a:r>
              <a:rPr lang="ru-RU" sz="2800" dirty="0"/>
              <a:t> Причем совершенно не важно, как у </a:t>
            </a:r>
            <a:r>
              <a:rPr lang="ru-RU" sz="2800" b="1" dirty="0"/>
              <a:t>него</a:t>
            </a:r>
            <a:r>
              <a:rPr lang="ru-RU" sz="2800" dirty="0"/>
              <a:t> получается это делать. </a:t>
            </a:r>
          </a:p>
        </p:txBody>
      </p:sp>
      <p:sp>
        <p:nvSpPr>
          <p:cNvPr id="6" name="Прямоугольник 5">
            <a:extLst>
              <a:ext uri="{FF2B5EF4-FFF2-40B4-BE49-F238E27FC236}">
                <a16:creationId xmlns:a16="http://schemas.microsoft.com/office/drawing/2014/main" id="{D2A67D4F-2528-43ED-ECFD-8483BAE046C1}"/>
              </a:ext>
            </a:extLst>
          </p:cNvPr>
          <p:cNvSpPr/>
          <p:nvPr/>
        </p:nvSpPr>
        <p:spPr>
          <a:xfrm>
            <a:off x="1200150" y="3371850"/>
            <a:ext cx="4563836"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Task 1</a:t>
            </a:r>
            <a:endParaRPr lang="ru-RU" dirty="0"/>
          </a:p>
        </p:txBody>
      </p:sp>
      <p:sp>
        <p:nvSpPr>
          <p:cNvPr id="7" name="Прямоугольник 6">
            <a:extLst>
              <a:ext uri="{FF2B5EF4-FFF2-40B4-BE49-F238E27FC236}">
                <a16:creationId xmlns:a16="http://schemas.microsoft.com/office/drawing/2014/main" id="{6A43AE58-891A-1456-B0B1-86E412E817A2}"/>
              </a:ext>
            </a:extLst>
          </p:cNvPr>
          <p:cNvSpPr/>
          <p:nvPr/>
        </p:nvSpPr>
        <p:spPr>
          <a:xfrm>
            <a:off x="3956958" y="3763736"/>
            <a:ext cx="4563836"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Task 2</a:t>
            </a:r>
            <a:endParaRPr lang="ru-RU" dirty="0"/>
          </a:p>
        </p:txBody>
      </p:sp>
      <p:sp>
        <p:nvSpPr>
          <p:cNvPr id="8" name="Скругленный прямоугольник 7">
            <a:extLst>
              <a:ext uri="{FF2B5EF4-FFF2-40B4-BE49-F238E27FC236}">
                <a16:creationId xmlns:a16="http://schemas.microsoft.com/office/drawing/2014/main" id="{185CC280-EA88-E8A9-0060-C952E38F2BED}"/>
              </a:ext>
            </a:extLst>
          </p:cNvPr>
          <p:cNvSpPr/>
          <p:nvPr/>
        </p:nvSpPr>
        <p:spPr>
          <a:xfrm>
            <a:off x="636814" y="2661557"/>
            <a:ext cx="10148207" cy="3241222"/>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9" name="TextBox 8">
            <a:extLst>
              <a:ext uri="{FF2B5EF4-FFF2-40B4-BE49-F238E27FC236}">
                <a16:creationId xmlns:a16="http://schemas.microsoft.com/office/drawing/2014/main" id="{5C5F28F4-B16A-1565-7446-275E38135685}"/>
              </a:ext>
            </a:extLst>
          </p:cNvPr>
          <p:cNvSpPr txBox="1"/>
          <p:nvPr/>
        </p:nvSpPr>
        <p:spPr>
          <a:xfrm>
            <a:off x="2196193" y="5029200"/>
            <a:ext cx="762388" cy="369332"/>
          </a:xfrm>
          <a:prstGeom prst="rect">
            <a:avLst/>
          </a:prstGeom>
          <a:noFill/>
        </p:spPr>
        <p:txBody>
          <a:bodyPr wrap="none" rtlCol="0">
            <a:spAutoFit/>
          </a:bodyPr>
          <a:lstStyle/>
          <a:p>
            <a:r>
              <a:rPr lang="ru-RU" dirty="0"/>
              <a:t>Нечто</a:t>
            </a:r>
          </a:p>
        </p:txBody>
      </p:sp>
      <p:cxnSp>
        <p:nvCxnSpPr>
          <p:cNvPr id="12" name="Прямая соединительная линия 11">
            <a:extLst>
              <a:ext uri="{FF2B5EF4-FFF2-40B4-BE49-F238E27FC236}">
                <a16:creationId xmlns:a16="http://schemas.microsoft.com/office/drawing/2014/main" id="{3387DA13-D776-254F-FA75-AFCAEC5324E5}"/>
              </a:ext>
            </a:extLst>
          </p:cNvPr>
          <p:cNvCxnSpPr>
            <a:cxnSpLocks/>
          </p:cNvCxnSpPr>
          <p:nvPr/>
        </p:nvCxnSpPr>
        <p:spPr>
          <a:xfrm>
            <a:off x="1200150" y="3371850"/>
            <a:ext cx="0" cy="1320889"/>
          </a:xfrm>
          <a:prstGeom prst="line">
            <a:avLst/>
          </a:prstGeom>
        </p:spPr>
        <p:style>
          <a:lnRef idx="1">
            <a:schemeClr val="dk1"/>
          </a:lnRef>
          <a:fillRef idx="0">
            <a:schemeClr val="dk1"/>
          </a:fillRef>
          <a:effectRef idx="0">
            <a:schemeClr val="dk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F6AB74BD-C7FE-6681-20F9-4B0860E2502D}"/>
              </a:ext>
            </a:extLst>
          </p:cNvPr>
          <p:cNvCxnSpPr/>
          <p:nvPr/>
        </p:nvCxnSpPr>
        <p:spPr>
          <a:xfrm>
            <a:off x="3956958" y="3763736"/>
            <a:ext cx="0" cy="910318"/>
          </a:xfrm>
          <a:prstGeom prst="line">
            <a:avLst/>
          </a:prstGeom>
        </p:spPr>
        <p:style>
          <a:lnRef idx="1">
            <a:schemeClr val="dk1"/>
          </a:lnRef>
          <a:fillRef idx="0">
            <a:schemeClr val="dk1"/>
          </a:fillRef>
          <a:effectRef idx="0">
            <a:schemeClr val="dk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A61E02A6-5511-4B4B-8734-235905B5C35D}"/>
              </a:ext>
            </a:extLst>
          </p:cNvPr>
          <p:cNvCxnSpPr/>
          <p:nvPr/>
        </p:nvCxnSpPr>
        <p:spPr>
          <a:xfrm>
            <a:off x="5763986" y="3700463"/>
            <a:ext cx="0" cy="910318"/>
          </a:xfrm>
          <a:prstGeom prst="line">
            <a:avLst/>
          </a:prstGeom>
        </p:spPr>
        <p:style>
          <a:lnRef idx="1">
            <a:schemeClr val="dk1"/>
          </a:lnRef>
          <a:fillRef idx="0">
            <a:schemeClr val="dk1"/>
          </a:fillRef>
          <a:effectRef idx="0">
            <a:schemeClr val="dk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8CE1B671-7D5C-E505-A1B8-9B7BB8CA22B5}"/>
              </a:ext>
            </a:extLst>
          </p:cNvPr>
          <p:cNvCxnSpPr/>
          <p:nvPr/>
        </p:nvCxnSpPr>
        <p:spPr>
          <a:xfrm>
            <a:off x="8529489" y="3782421"/>
            <a:ext cx="0" cy="910318"/>
          </a:xfrm>
          <a:prstGeom prst="line">
            <a:avLst/>
          </a:prstGeom>
        </p:spPr>
        <p:style>
          <a:lnRef idx="1">
            <a:schemeClr val="dk1"/>
          </a:lnRef>
          <a:fillRef idx="0">
            <a:schemeClr val="dk1"/>
          </a:fillRef>
          <a:effectRef idx="0">
            <a:schemeClr val="dk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1AC23BF3-12BF-6C4F-BE01-CA6F99992394}"/>
              </a:ext>
            </a:extLst>
          </p:cNvPr>
          <p:cNvCxnSpPr/>
          <p:nvPr/>
        </p:nvCxnSpPr>
        <p:spPr>
          <a:xfrm>
            <a:off x="3956958" y="4523874"/>
            <a:ext cx="1807028" cy="0"/>
          </a:xfrm>
          <a:prstGeom prst="line">
            <a:avLst/>
          </a:prstGeom>
          <a:ln w="28575"/>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B28AB966-B745-2AC9-72BB-D4E0F31BE9BB}"/>
              </a:ext>
            </a:extLst>
          </p:cNvPr>
          <p:cNvSpPr txBox="1"/>
          <p:nvPr/>
        </p:nvSpPr>
        <p:spPr>
          <a:xfrm>
            <a:off x="4190320" y="4489388"/>
            <a:ext cx="1340303" cy="369332"/>
          </a:xfrm>
          <a:prstGeom prst="rect">
            <a:avLst/>
          </a:prstGeom>
          <a:noFill/>
        </p:spPr>
        <p:txBody>
          <a:bodyPr wrap="none" rtlCol="0">
            <a:spAutoFit/>
          </a:bodyPr>
          <a:lstStyle/>
          <a:p>
            <a:r>
              <a:rPr lang="en-US" dirty="0"/>
              <a:t>concurrency</a:t>
            </a:r>
            <a:endParaRPr lang="ru-RU" dirty="0"/>
          </a:p>
        </p:txBody>
      </p:sp>
    </p:spTree>
    <p:extLst>
      <p:ext uri="{BB962C8B-B14F-4D97-AF65-F5344CB8AC3E}">
        <p14:creationId xmlns:p14="http://schemas.microsoft.com/office/powerpoint/2010/main" val="416316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83E5C2-4E47-86D7-9E25-8458530E1B73}"/>
              </a:ext>
            </a:extLst>
          </p:cNvPr>
          <p:cNvSpPr>
            <a:spLocks noGrp="1"/>
          </p:cNvSpPr>
          <p:nvPr>
            <p:ph type="title"/>
          </p:nvPr>
        </p:nvSpPr>
        <p:spPr>
          <a:xfrm>
            <a:off x="1000760" y="2103437"/>
            <a:ext cx="10515600" cy="1325563"/>
          </a:xfrm>
        </p:spPr>
        <p:txBody>
          <a:bodyPr/>
          <a:lstStyle/>
          <a:p>
            <a:r>
              <a:rPr lang="ru-RU" dirty="0"/>
              <a:t>Как называется не-конкурентное выполнение задач?</a:t>
            </a:r>
          </a:p>
        </p:txBody>
      </p:sp>
    </p:spTree>
    <p:extLst>
      <p:ext uri="{BB962C8B-B14F-4D97-AF65-F5344CB8AC3E}">
        <p14:creationId xmlns:p14="http://schemas.microsoft.com/office/powerpoint/2010/main" val="3589097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7881EF-7A19-FBF9-0EF1-9B7D62016C03}"/>
              </a:ext>
            </a:extLst>
          </p:cNvPr>
          <p:cNvSpPr txBox="1"/>
          <p:nvPr/>
        </p:nvSpPr>
        <p:spPr>
          <a:xfrm>
            <a:off x="232682" y="657429"/>
            <a:ext cx="10903403" cy="954107"/>
          </a:xfrm>
          <a:prstGeom prst="rect">
            <a:avLst/>
          </a:prstGeom>
          <a:noFill/>
        </p:spPr>
        <p:txBody>
          <a:bodyPr wrap="square">
            <a:spAutoFit/>
          </a:bodyPr>
          <a:lstStyle/>
          <a:p>
            <a:r>
              <a:rPr lang="ru-RU" sz="2800" dirty="0"/>
              <a:t>Конкурентное наоборот = последовательное (новая задача начинается строго после завершения предыдущей)</a:t>
            </a:r>
          </a:p>
        </p:txBody>
      </p:sp>
      <p:sp>
        <p:nvSpPr>
          <p:cNvPr id="2" name="Прямоугольник 1">
            <a:extLst>
              <a:ext uri="{FF2B5EF4-FFF2-40B4-BE49-F238E27FC236}">
                <a16:creationId xmlns:a16="http://schemas.microsoft.com/office/drawing/2014/main" id="{6382DE41-B8BC-E283-9875-1E5196DF76CA}"/>
              </a:ext>
            </a:extLst>
          </p:cNvPr>
          <p:cNvSpPr/>
          <p:nvPr/>
        </p:nvSpPr>
        <p:spPr>
          <a:xfrm>
            <a:off x="2127183" y="2002288"/>
            <a:ext cx="4137316"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Task 1. </a:t>
            </a:r>
            <a:endParaRPr lang="ru-RU" dirty="0"/>
          </a:p>
        </p:txBody>
      </p:sp>
      <p:sp>
        <p:nvSpPr>
          <p:cNvPr id="19" name="Прямоугольник 18">
            <a:extLst>
              <a:ext uri="{FF2B5EF4-FFF2-40B4-BE49-F238E27FC236}">
                <a16:creationId xmlns:a16="http://schemas.microsoft.com/office/drawing/2014/main" id="{BC384422-52D7-9492-1CE4-9187458D223B}"/>
              </a:ext>
            </a:extLst>
          </p:cNvPr>
          <p:cNvSpPr/>
          <p:nvPr/>
        </p:nvSpPr>
        <p:spPr>
          <a:xfrm>
            <a:off x="6264499" y="2002288"/>
            <a:ext cx="4137316"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Task 2. </a:t>
            </a:r>
            <a:endParaRPr lang="ru-RU" dirty="0"/>
          </a:p>
        </p:txBody>
      </p:sp>
      <p:sp>
        <p:nvSpPr>
          <p:cNvPr id="22" name="TextBox 21">
            <a:extLst>
              <a:ext uri="{FF2B5EF4-FFF2-40B4-BE49-F238E27FC236}">
                <a16:creationId xmlns:a16="http://schemas.microsoft.com/office/drawing/2014/main" id="{54EBD2DA-331B-94F4-35BB-09E0BBAF3D8E}"/>
              </a:ext>
            </a:extLst>
          </p:cNvPr>
          <p:cNvSpPr txBox="1"/>
          <p:nvPr/>
        </p:nvSpPr>
        <p:spPr>
          <a:xfrm>
            <a:off x="95024" y="1875065"/>
            <a:ext cx="2032159" cy="646331"/>
          </a:xfrm>
          <a:prstGeom prst="rect">
            <a:avLst/>
          </a:prstGeom>
          <a:noFill/>
        </p:spPr>
        <p:txBody>
          <a:bodyPr wrap="none" rtlCol="0">
            <a:spAutoFit/>
          </a:bodyPr>
          <a:lstStyle/>
          <a:p>
            <a:r>
              <a:rPr lang="ru-RU" dirty="0"/>
              <a:t>Последовательное</a:t>
            </a:r>
          </a:p>
          <a:p>
            <a:r>
              <a:rPr lang="ru-RU" dirty="0"/>
              <a:t>выполнение</a:t>
            </a:r>
          </a:p>
        </p:txBody>
      </p:sp>
      <p:sp>
        <p:nvSpPr>
          <p:cNvPr id="23" name="Прямоугольник 22">
            <a:extLst>
              <a:ext uri="{FF2B5EF4-FFF2-40B4-BE49-F238E27FC236}">
                <a16:creationId xmlns:a16="http://schemas.microsoft.com/office/drawing/2014/main" id="{8A2ABC6C-CC03-74A3-59F4-30EED37AB4E1}"/>
              </a:ext>
            </a:extLst>
          </p:cNvPr>
          <p:cNvSpPr/>
          <p:nvPr/>
        </p:nvSpPr>
        <p:spPr>
          <a:xfrm>
            <a:off x="2127183" y="3915420"/>
            <a:ext cx="5986914"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Task 1. </a:t>
            </a:r>
            <a:endParaRPr lang="ru-RU" dirty="0"/>
          </a:p>
        </p:txBody>
      </p:sp>
      <p:sp>
        <p:nvSpPr>
          <p:cNvPr id="24" name="Прямоугольник 23">
            <a:extLst>
              <a:ext uri="{FF2B5EF4-FFF2-40B4-BE49-F238E27FC236}">
                <a16:creationId xmlns:a16="http://schemas.microsoft.com/office/drawing/2014/main" id="{4A78DF86-4974-98E4-2381-3649D778BB5B}"/>
              </a:ext>
            </a:extLst>
          </p:cNvPr>
          <p:cNvSpPr/>
          <p:nvPr/>
        </p:nvSpPr>
        <p:spPr>
          <a:xfrm>
            <a:off x="4195841" y="4307306"/>
            <a:ext cx="6205974"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Task 2. </a:t>
            </a:r>
            <a:endParaRPr lang="ru-RU" dirty="0"/>
          </a:p>
        </p:txBody>
      </p:sp>
      <p:sp>
        <p:nvSpPr>
          <p:cNvPr id="25" name="TextBox 24">
            <a:extLst>
              <a:ext uri="{FF2B5EF4-FFF2-40B4-BE49-F238E27FC236}">
                <a16:creationId xmlns:a16="http://schemas.microsoft.com/office/drawing/2014/main" id="{15B6DD1D-1408-39C9-EF9A-3527C57D63A3}"/>
              </a:ext>
            </a:extLst>
          </p:cNvPr>
          <p:cNvSpPr txBox="1"/>
          <p:nvPr/>
        </p:nvSpPr>
        <p:spPr>
          <a:xfrm>
            <a:off x="95024" y="3788197"/>
            <a:ext cx="1574405" cy="646331"/>
          </a:xfrm>
          <a:prstGeom prst="rect">
            <a:avLst/>
          </a:prstGeom>
          <a:noFill/>
        </p:spPr>
        <p:txBody>
          <a:bodyPr wrap="none" rtlCol="0">
            <a:spAutoFit/>
          </a:bodyPr>
          <a:lstStyle/>
          <a:p>
            <a:r>
              <a:rPr lang="ru-RU" dirty="0"/>
              <a:t>Конкурентное</a:t>
            </a:r>
          </a:p>
          <a:p>
            <a:r>
              <a:rPr lang="ru-RU" dirty="0"/>
              <a:t>выполнение</a:t>
            </a:r>
          </a:p>
        </p:txBody>
      </p:sp>
    </p:spTree>
    <p:extLst>
      <p:ext uri="{BB962C8B-B14F-4D97-AF65-F5344CB8AC3E}">
        <p14:creationId xmlns:p14="http://schemas.microsoft.com/office/powerpoint/2010/main" val="74688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FBB2B3-1185-9E3E-F860-0761C2C266BC}"/>
              </a:ext>
            </a:extLst>
          </p:cNvPr>
          <p:cNvSpPr>
            <a:spLocks noGrp="1"/>
          </p:cNvSpPr>
          <p:nvPr>
            <p:ph type="title"/>
          </p:nvPr>
        </p:nvSpPr>
        <p:spPr/>
        <p:txBody>
          <a:bodyPr>
            <a:normAutofit/>
          </a:bodyPr>
          <a:lstStyle/>
          <a:p>
            <a:r>
              <a:rPr lang="ru-RU" sz="4000" dirty="0"/>
              <a:t>Познакомимся!</a:t>
            </a:r>
          </a:p>
        </p:txBody>
      </p:sp>
      <p:sp>
        <p:nvSpPr>
          <p:cNvPr id="5" name="Объект 4">
            <a:extLst>
              <a:ext uri="{FF2B5EF4-FFF2-40B4-BE49-F238E27FC236}">
                <a16:creationId xmlns:a16="http://schemas.microsoft.com/office/drawing/2014/main" id="{D1760C27-1FE8-EDC9-026F-71273F22E683}"/>
              </a:ext>
            </a:extLst>
          </p:cNvPr>
          <p:cNvSpPr>
            <a:spLocks noGrp="1"/>
          </p:cNvSpPr>
          <p:nvPr>
            <p:ph idx="1"/>
          </p:nvPr>
        </p:nvSpPr>
        <p:spPr/>
        <p:txBody>
          <a:bodyPr/>
          <a:lstStyle/>
          <a:p>
            <a:r>
              <a:rPr lang="ru-RU" dirty="0"/>
              <a:t>Работаю в </a:t>
            </a:r>
            <a:r>
              <a:rPr lang="en-US" dirty="0"/>
              <a:t>Tinkoff </a:t>
            </a:r>
            <a:r>
              <a:rPr lang="ru-RU" dirty="0"/>
              <a:t>с 2021 года</a:t>
            </a:r>
            <a:endParaRPr lang="en-US" dirty="0"/>
          </a:p>
          <a:p>
            <a:r>
              <a:rPr lang="ru-RU" dirty="0"/>
              <a:t>Год назад закончил матмех</a:t>
            </a:r>
          </a:p>
          <a:p>
            <a:r>
              <a:rPr lang="ru-RU" dirty="0"/>
              <a:t>Учусь на магистратуре на </a:t>
            </a:r>
            <a:r>
              <a:rPr lang="en-US" dirty="0"/>
              <a:t>ML</a:t>
            </a:r>
            <a:endParaRPr lang="ru-RU" dirty="0"/>
          </a:p>
          <a:p>
            <a:r>
              <a:rPr lang="ru-RU" dirty="0"/>
              <a:t>В прошлом марксист.</a:t>
            </a:r>
          </a:p>
          <a:p>
            <a:r>
              <a:rPr lang="ru-RU" dirty="0"/>
              <a:t>Интересуюсь ИИ, </a:t>
            </a:r>
            <a:br>
              <a:rPr lang="ru-RU" dirty="0"/>
            </a:br>
            <a:r>
              <a:rPr lang="ru-RU" dirty="0"/>
              <a:t>теорией категорий и составлением</a:t>
            </a:r>
            <a:br>
              <a:rPr lang="ru-RU" dirty="0"/>
            </a:br>
            <a:r>
              <a:rPr lang="ru-RU" dirty="0"/>
              <a:t>крутых презентаций </a:t>
            </a:r>
          </a:p>
          <a:p>
            <a:endParaRPr lang="ru-RU" dirty="0"/>
          </a:p>
        </p:txBody>
      </p:sp>
      <p:pic>
        <p:nvPicPr>
          <p:cNvPr id="11266" name="Picture 2" descr="Dank Memes Sans - Sans Face, HD Png Download - vhv">
            <a:extLst>
              <a:ext uri="{FF2B5EF4-FFF2-40B4-BE49-F238E27FC236}">
                <a16:creationId xmlns:a16="http://schemas.microsoft.com/office/drawing/2014/main" id="{D2A13B89-4B0F-2190-2F56-6FA2F7610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675" y="4741933"/>
            <a:ext cx="1056815" cy="102364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C4EF375-EA5C-DCD0-634C-B12A35190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415" y="1413463"/>
            <a:ext cx="4819706" cy="244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718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152978-DCAF-3BC2-EBAD-0C07A0581326}"/>
              </a:ext>
            </a:extLst>
          </p:cNvPr>
          <p:cNvSpPr>
            <a:spLocks noGrp="1"/>
          </p:cNvSpPr>
          <p:nvPr>
            <p:ph type="title"/>
          </p:nvPr>
        </p:nvSpPr>
        <p:spPr>
          <a:xfrm>
            <a:off x="0" y="0"/>
            <a:ext cx="10515600" cy="1325563"/>
          </a:xfrm>
        </p:spPr>
        <p:txBody>
          <a:bodyPr/>
          <a:lstStyle/>
          <a:p>
            <a:r>
              <a:rPr lang="ru-RU" dirty="0"/>
              <a:t>Конкурентность конкурентности рознь</a:t>
            </a:r>
            <a:r>
              <a:rPr lang="en-US" dirty="0"/>
              <a:t>.</a:t>
            </a:r>
            <a:br>
              <a:rPr lang="en-US" dirty="0"/>
            </a:br>
            <a:r>
              <a:rPr lang="en-US" b="1" dirty="0"/>
              <a:t>Max in flight (</a:t>
            </a:r>
            <a:r>
              <a:rPr lang="ru-RU" b="1" dirty="0"/>
              <a:t>максимальное в работе</a:t>
            </a:r>
            <a:r>
              <a:rPr lang="en-US" b="1" dirty="0"/>
              <a:t>)</a:t>
            </a:r>
            <a:endParaRPr lang="ru-RU" b="1" dirty="0"/>
          </a:p>
        </p:txBody>
      </p:sp>
      <p:pic>
        <p:nvPicPr>
          <p:cNvPr id="5122" name="Picture 2" descr="Twitch">
            <a:extLst>
              <a:ext uri="{FF2B5EF4-FFF2-40B4-BE49-F238E27FC236}">
                <a16:creationId xmlns:a16="http://schemas.microsoft.com/office/drawing/2014/main" id="{233053BD-DA1C-1746-C20F-417290108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112" y="1016872"/>
            <a:ext cx="3556000" cy="2260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7F76F8-7879-9355-1BEB-842C2D51BAA6}"/>
              </a:ext>
            </a:extLst>
          </p:cNvPr>
          <p:cNvSpPr txBox="1"/>
          <p:nvPr/>
        </p:nvSpPr>
        <p:spPr>
          <a:xfrm>
            <a:off x="924026" y="4374634"/>
            <a:ext cx="3261086" cy="369332"/>
          </a:xfrm>
          <a:prstGeom prst="rect">
            <a:avLst/>
          </a:prstGeom>
          <a:noFill/>
        </p:spPr>
        <p:txBody>
          <a:bodyPr wrap="none" rtlCol="0">
            <a:spAutoFit/>
          </a:bodyPr>
          <a:lstStyle/>
          <a:p>
            <a:r>
              <a:rPr lang="en-US" dirty="0"/>
              <a:t>100 </a:t>
            </a:r>
            <a:r>
              <a:rPr lang="ru-RU" dirty="0"/>
              <a:t>трансляций одновременно</a:t>
            </a:r>
          </a:p>
        </p:txBody>
      </p:sp>
      <p:sp>
        <p:nvSpPr>
          <p:cNvPr id="5" name="TextBox 4">
            <a:extLst>
              <a:ext uri="{FF2B5EF4-FFF2-40B4-BE49-F238E27FC236}">
                <a16:creationId xmlns:a16="http://schemas.microsoft.com/office/drawing/2014/main" id="{6DB6E7FF-8AAB-EA90-22E0-31BA3AB42FC8}"/>
              </a:ext>
            </a:extLst>
          </p:cNvPr>
          <p:cNvSpPr txBox="1"/>
          <p:nvPr/>
        </p:nvSpPr>
        <p:spPr>
          <a:xfrm>
            <a:off x="7517591" y="4374634"/>
            <a:ext cx="3844579" cy="369332"/>
          </a:xfrm>
          <a:prstGeom prst="rect">
            <a:avLst/>
          </a:prstGeom>
          <a:noFill/>
        </p:spPr>
        <p:txBody>
          <a:bodyPr wrap="none" rtlCol="0">
            <a:spAutoFit/>
          </a:bodyPr>
          <a:lstStyle/>
          <a:p>
            <a:r>
              <a:rPr lang="en-US" dirty="0"/>
              <a:t>1.0</a:t>
            </a:r>
            <a:r>
              <a:rPr lang="ru-RU" dirty="0"/>
              <a:t>00</a:t>
            </a:r>
            <a:r>
              <a:rPr lang="en-US" dirty="0"/>
              <a:t>.</a:t>
            </a:r>
            <a:r>
              <a:rPr lang="ru-RU" dirty="0"/>
              <a:t>00</a:t>
            </a:r>
            <a:r>
              <a:rPr lang="en-US" dirty="0"/>
              <a:t>0 </a:t>
            </a:r>
            <a:r>
              <a:rPr lang="ru-RU" dirty="0"/>
              <a:t>трансляций одновременно</a:t>
            </a:r>
          </a:p>
        </p:txBody>
      </p:sp>
      <p:pic>
        <p:nvPicPr>
          <p:cNvPr id="5126" name="Picture 6" descr="Информационная программа «Весёлый смайлик» 2021, Репьевский район — дата и  место проведения, программа мероприятия.">
            <a:extLst>
              <a:ext uri="{FF2B5EF4-FFF2-40B4-BE49-F238E27FC236}">
                <a16:creationId xmlns:a16="http://schemas.microsoft.com/office/drawing/2014/main" id="{523A9415-0CFD-4909-A0E8-9B0491465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55" y="2757766"/>
            <a:ext cx="1705001" cy="148890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Колобок из мультсериала Колобанга (100 фото) 🔥 Прикольные картинки и юмор">
            <a:extLst>
              <a:ext uri="{FF2B5EF4-FFF2-40B4-BE49-F238E27FC236}">
                <a16:creationId xmlns:a16="http://schemas.microsoft.com/office/drawing/2014/main" id="{5ED09819-164D-090F-A18D-AB47AE916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624" y="2241398"/>
            <a:ext cx="1936234" cy="193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629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7502A9-487F-785F-F3A3-69FD60CE59AC}"/>
              </a:ext>
            </a:extLst>
          </p:cNvPr>
          <p:cNvSpPr txBox="1"/>
          <p:nvPr/>
        </p:nvSpPr>
        <p:spPr>
          <a:xfrm>
            <a:off x="3732725" y="2844225"/>
            <a:ext cx="4726550" cy="584775"/>
          </a:xfrm>
          <a:prstGeom prst="rect">
            <a:avLst/>
          </a:prstGeom>
          <a:noFill/>
        </p:spPr>
        <p:txBody>
          <a:bodyPr wrap="none" rtlCol="0">
            <a:spAutoFit/>
          </a:bodyPr>
          <a:lstStyle/>
          <a:p>
            <a:r>
              <a:rPr lang="ru-RU" sz="3200" dirty="0"/>
              <a:t>Примеры конкурентности</a:t>
            </a:r>
          </a:p>
        </p:txBody>
      </p:sp>
    </p:spTree>
    <p:extLst>
      <p:ext uri="{BB962C8B-B14F-4D97-AF65-F5344CB8AC3E}">
        <p14:creationId xmlns:p14="http://schemas.microsoft.com/office/powerpoint/2010/main" val="109145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25AD91-60BE-9548-0730-0694773DEE04}"/>
              </a:ext>
            </a:extLst>
          </p:cNvPr>
          <p:cNvSpPr txBox="1"/>
          <p:nvPr/>
        </p:nvSpPr>
        <p:spPr>
          <a:xfrm>
            <a:off x="481263" y="654518"/>
            <a:ext cx="8104013" cy="2308324"/>
          </a:xfrm>
          <a:prstGeom prst="rect">
            <a:avLst/>
          </a:prstGeom>
          <a:noFill/>
        </p:spPr>
        <p:txBody>
          <a:bodyPr wrap="none" rtlCol="0">
            <a:spAutoFit/>
          </a:bodyPr>
          <a:lstStyle/>
          <a:p>
            <a:r>
              <a:rPr lang="ru-RU" sz="2400" dirty="0"/>
              <a:t>С помощью </a:t>
            </a:r>
            <a:r>
              <a:rPr lang="en-US" sz="2400" dirty="0" err="1"/>
              <a:t>netflix</a:t>
            </a:r>
            <a:r>
              <a:rPr lang="en-US" sz="2400" dirty="0"/>
              <a:t> </a:t>
            </a:r>
            <a:r>
              <a:rPr lang="ru-RU" sz="2400" dirty="0"/>
              <a:t>несколько тысяч клиентов одновременно</a:t>
            </a:r>
          </a:p>
          <a:p>
            <a:r>
              <a:rPr lang="ru-RU" sz="2400" dirty="0"/>
              <a:t>смотрят фильм</a:t>
            </a:r>
          </a:p>
          <a:p>
            <a:endParaRPr lang="ru-RU" sz="2400" dirty="0"/>
          </a:p>
          <a:p>
            <a:r>
              <a:rPr lang="ru-RU" sz="2400" b="1" dirty="0"/>
              <a:t>Задачи</a:t>
            </a:r>
            <a:r>
              <a:rPr lang="en-US" sz="2400" b="1" dirty="0"/>
              <a:t>:</a:t>
            </a:r>
            <a:endParaRPr lang="ru-RU" sz="2400" b="1" dirty="0"/>
          </a:p>
          <a:p>
            <a:endParaRPr lang="en-US" sz="2400" b="1" dirty="0"/>
          </a:p>
          <a:p>
            <a:r>
              <a:rPr lang="ru-RU" sz="2400" b="1" dirty="0"/>
              <a:t>Исполнитель</a:t>
            </a:r>
            <a:r>
              <a:rPr lang="en-US" sz="2400" b="1" dirty="0"/>
              <a:t>:</a:t>
            </a:r>
            <a:endParaRPr lang="ru-RU" sz="2400" dirty="0"/>
          </a:p>
        </p:txBody>
      </p:sp>
      <p:pic>
        <p:nvPicPr>
          <p:cNvPr id="2052" name="Picture 4" descr="Netflix - YouTube">
            <a:extLst>
              <a:ext uri="{FF2B5EF4-FFF2-40B4-BE49-F238E27FC236}">
                <a16:creationId xmlns:a16="http://schemas.microsoft.com/office/drawing/2014/main" id="{FB3E4C99-CF8D-3208-5DA5-B791D6A39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050" y="177466"/>
            <a:ext cx="2849680" cy="2849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876F35-B4F6-F5EB-C5FA-F7D38157CE4F}"/>
              </a:ext>
            </a:extLst>
          </p:cNvPr>
          <p:cNvSpPr txBox="1"/>
          <p:nvPr/>
        </p:nvSpPr>
        <p:spPr>
          <a:xfrm>
            <a:off x="1655546" y="1771049"/>
            <a:ext cx="6239913" cy="830997"/>
          </a:xfrm>
          <a:prstGeom prst="rect">
            <a:avLst/>
          </a:prstGeom>
          <a:noFill/>
        </p:spPr>
        <p:txBody>
          <a:bodyPr wrap="none" rtlCol="0">
            <a:spAutoFit/>
          </a:bodyPr>
          <a:lstStyle/>
          <a:p>
            <a:r>
              <a:rPr lang="ru-RU" sz="2400" dirty="0"/>
              <a:t>Предоставлять клиентам видео-поток фильма</a:t>
            </a:r>
            <a:endParaRPr lang="en-US" sz="2400" dirty="0"/>
          </a:p>
          <a:p>
            <a:endParaRPr lang="ru-RU" sz="2400" dirty="0"/>
          </a:p>
        </p:txBody>
      </p:sp>
      <p:sp>
        <p:nvSpPr>
          <p:cNvPr id="6" name="TextBox 5">
            <a:extLst>
              <a:ext uri="{FF2B5EF4-FFF2-40B4-BE49-F238E27FC236}">
                <a16:creationId xmlns:a16="http://schemas.microsoft.com/office/drawing/2014/main" id="{DF095622-B2F8-6244-2056-5202DEE8029A}"/>
              </a:ext>
            </a:extLst>
          </p:cNvPr>
          <p:cNvSpPr txBox="1"/>
          <p:nvPr/>
        </p:nvSpPr>
        <p:spPr>
          <a:xfrm>
            <a:off x="2396691" y="2484757"/>
            <a:ext cx="1999202" cy="830997"/>
          </a:xfrm>
          <a:prstGeom prst="rect">
            <a:avLst/>
          </a:prstGeom>
          <a:noFill/>
        </p:spPr>
        <p:txBody>
          <a:bodyPr wrap="none" rtlCol="0">
            <a:spAutoFit/>
          </a:bodyPr>
          <a:lstStyle/>
          <a:p>
            <a:r>
              <a:rPr lang="ru-RU" sz="2400" dirty="0"/>
              <a:t>Сервис </a:t>
            </a:r>
            <a:r>
              <a:rPr lang="en-US" sz="2400" dirty="0"/>
              <a:t>Netflix</a:t>
            </a:r>
          </a:p>
          <a:p>
            <a:endParaRPr lang="ru-RU" sz="2400" dirty="0"/>
          </a:p>
        </p:txBody>
      </p:sp>
    </p:spTree>
    <p:extLst>
      <p:ext uri="{BB962C8B-B14F-4D97-AF65-F5344CB8AC3E}">
        <p14:creationId xmlns:p14="http://schemas.microsoft.com/office/powerpoint/2010/main" val="2918436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25AD91-60BE-9548-0730-0694773DEE04}"/>
              </a:ext>
            </a:extLst>
          </p:cNvPr>
          <p:cNvSpPr txBox="1"/>
          <p:nvPr/>
        </p:nvSpPr>
        <p:spPr>
          <a:xfrm>
            <a:off x="481263" y="654518"/>
            <a:ext cx="6728958" cy="2308324"/>
          </a:xfrm>
          <a:prstGeom prst="rect">
            <a:avLst/>
          </a:prstGeom>
          <a:noFill/>
        </p:spPr>
        <p:txBody>
          <a:bodyPr wrap="none" rtlCol="0">
            <a:spAutoFit/>
          </a:bodyPr>
          <a:lstStyle/>
          <a:p>
            <a:r>
              <a:rPr lang="ru-RU" sz="2400" dirty="0"/>
              <a:t>Во время снегопада миллионы снежинок падают </a:t>
            </a:r>
          </a:p>
          <a:p>
            <a:r>
              <a:rPr lang="ru-RU" sz="2400" dirty="0"/>
              <a:t>одновременно</a:t>
            </a:r>
          </a:p>
          <a:p>
            <a:endParaRPr lang="ru-RU" sz="2400" dirty="0"/>
          </a:p>
          <a:p>
            <a:r>
              <a:rPr lang="ru-RU" sz="2400" b="1" dirty="0"/>
              <a:t>Задачи</a:t>
            </a:r>
            <a:r>
              <a:rPr lang="en-US" sz="2400" b="1" dirty="0"/>
              <a:t>:</a:t>
            </a:r>
            <a:endParaRPr lang="ru-RU" sz="2400" b="1" dirty="0"/>
          </a:p>
          <a:p>
            <a:endParaRPr lang="en-US" sz="2400" b="1" dirty="0"/>
          </a:p>
          <a:p>
            <a:r>
              <a:rPr lang="ru-RU" sz="2400" b="1" dirty="0"/>
              <a:t>Исполнитель </a:t>
            </a:r>
            <a:r>
              <a:rPr lang="en-US" sz="2400" b="1" dirty="0"/>
              <a:t>:</a:t>
            </a:r>
            <a:endParaRPr lang="ru-RU" sz="2400" dirty="0"/>
          </a:p>
        </p:txBody>
      </p:sp>
      <p:sp>
        <p:nvSpPr>
          <p:cNvPr id="5" name="TextBox 4">
            <a:extLst>
              <a:ext uri="{FF2B5EF4-FFF2-40B4-BE49-F238E27FC236}">
                <a16:creationId xmlns:a16="http://schemas.microsoft.com/office/drawing/2014/main" id="{BF876F35-B4F6-F5EB-C5FA-F7D38157CE4F}"/>
              </a:ext>
            </a:extLst>
          </p:cNvPr>
          <p:cNvSpPr txBox="1"/>
          <p:nvPr/>
        </p:nvSpPr>
        <p:spPr>
          <a:xfrm>
            <a:off x="1655546" y="1771049"/>
            <a:ext cx="6377643" cy="830997"/>
          </a:xfrm>
          <a:prstGeom prst="rect">
            <a:avLst/>
          </a:prstGeom>
          <a:noFill/>
        </p:spPr>
        <p:txBody>
          <a:bodyPr wrap="none" rtlCol="0">
            <a:spAutoFit/>
          </a:bodyPr>
          <a:lstStyle/>
          <a:p>
            <a:r>
              <a:rPr lang="ru-RU" sz="2400" dirty="0"/>
              <a:t>Передвигать миллионы снежинок гравитацией</a:t>
            </a:r>
            <a:endParaRPr lang="en-US" sz="2400" dirty="0"/>
          </a:p>
          <a:p>
            <a:endParaRPr lang="ru-RU" sz="2400" dirty="0"/>
          </a:p>
        </p:txBody>
      </p:sp>
      <p:sp>
        <p:nvSpPr>
          <p:cNvPr id="6" name="TextBox 5">
            <a:extLst>
              <a:ext uri="{FF2B5EF4-FFF2-40B4-BE49-F238E27FC236}">
                <a16:creationId xmlns:a16="http://schemas.microsoft.com/office/drawing/2014/main" id="{DF095622-B2F8-6244-2056-5202DEE8029A}"/>
              </a:ext>
            </a:extLst>
          </p:cNvPr>
          <p:cNvSpPr txBox="1"/>
          <p:nvPr/>
        </p:nvSpPr>
        <p:spPr>
          <a:xfrm>
            <a:off x="2396691" y="2484757"/>
            <a:ext cx="1564531" cy="461665"/>
          </a:xfrm>
          <a:prstGeom prst="rect">
            <a:avLst/>
          </a:prstGeom>
          <a:noFill/>
        </p:spPr>
        <p:txBody>
          <a:bodyPr wrap="none" rtlCol="0">
            <a:spAutoFit/>
          </a:bodyPr>
          <a:lstStyle/>
          <a:p>
            <a:r>
              <a:rPr lang="ru-RU" sz="2400" dirty="0"/>
              <a:t>Вселенная</a:t>
            </a:r>
          </a:p>
        </p:txBody>
      </p:sp>
      <p:pic>
        <p:nvPicPr>
          <p:cNvPr id="3074" name="Picture 2" descr="Снегопад прогнозируют в Ленском районе Якутии — Информационный портал  Yk24/Як24">
            <a:extLst>
              <a:ext uri="{FF2B5EF4-FFF2-40B4-BE49-F238E27FC236}">
                <a16:creationId xmlns:a16="http://schemas.microsoft.com/office/drawing/2014/main" id="{021E3408-FF5C-7307-870D-1B82F968B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604" y="159260"/>
            <a:ext cx="3423919" cy="3156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466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25AD91-60BE-9548-0730-0694773DEE04}"/>
              </a:ext>
            </a:extLst>
          </p:cNvPr>
          <p:cNvSpPr txBox="1"/>
          <p:nvPr/>
        </p:nvSpPr>
        <p:spPr>
          <a:xfrm>
            <a:off x="481263" y="654518"/>
            <a:ext cx="7516481" cy="2677656"/>
          </a:xfrm>
          <a:prstGeom prst="rect">
            <a:avLst/>
          </a:prstGeom>
          <a:noFill/>
        </p:spPr>
        <p:txBody>
          <a:bodyPr wrap="none" rtlCol="0">
            <a:spAutoFit/>
          </a:bodyPr>
          <a:lstStyle/>
          <a:p>
            <a:r>
              <a:rPr lang="ru-RU" sz="2400" dirty="0"/>
              <a:t>Человек на компьютере слушает музыку, общается в ТГ,</a:t>
            </a:r>
          </a:p>
          <a:p>
            <a:r>
              <a:rPr lang="ru-RU" sz="2400" dirty="0"/>
              <a:t>и играет в </a:t>
            </a:r>
            <a:r>
              <a:rPr lang="en-US" sz="2400" dirty="0"/>
              <a:t>hearthstone</a:t>
            </a:r>
            <a:r>
              <a:rPr lang="ru-RU" sz="2400" dirty="0"/>
              <a:t>.</a:t>
            </a:r>
          </a:p>
          <a:p>
            <a:endParaRPr lang="ru-RU" sz="2400" dirty="0"/>
          </a:p>
          <a:p>
            <a:r>
              <a:rPr lang="ru-RU" sz="2400" b="1" dirty="0"/>
              <a:t>Задачи</a:t>
            </a:r>
            <a:r>
              <a:rPr lang="en-US" sz="2400" b="1" dirty="0"/>
              <a:t>:</a:t>
            </a:r>
            <a:endParaRPr lang="ru-RU" sz="2400" b="1" dirty="0"/>
          </a:p>
          <a:p>
            <a:endParaRPr lang="en-US" sz="2400" b="1" dirty="0"/>
          </a:p>
          <a:p>
            <a:endParaRPr lang="ru-RU" sz="2400" b="1" dirty="0"/>
          </a:p>
          <a:p>
            <a:r>
              <a:rPr lang="ru-RU" sz="2400" b="1" dirty="0"/>
              <a:t>Исполнитель </a:t>
            </a:r>
            <a:r>
              <a:rPr lang="en-US" sz="2400" b="1" dirty="0"/>
              <a:t>:</a:t>
            </a:r>
            <a:endParaRPr lang="en-US" sz="2400" dirty="0"/>
          </a:p>
        </p:txBody>
      </p:sp>
      <p:sp>
        <p:nvSpPr>
          <p:cNvPr id="5" name="TextBox 4">
            <a:extLst>
              <a:ext uri="{FF2B5EF4-FFF2-40B4-BE49-F238E27FC236}">
                <a16:creationId xmlns:a16="http://schemas.microsoft.com/office/drawing/2014/main" id="{BF876F35-B4F6-F5EB-C5FA-F7D38157CE4F}"/>
              </a:ext>
            </a:extLst>
          </p:cNvPr>
          <p:cNvSpPr txBox="1"/>
          <p:nvPr/>
        </p:nvSpPr>
        <p:spPr>
          <a:xfrm>
            <a:off x="1655546" y="1771049"/>
            <a:ext cx="6754606" cy="1200329"/>
          </a:xfrm>
          <a:prstGeom prst="rect">
            <a:avLst/>
          </a:prstGeom>
          <a:noFill/>
        </p:spPr>
        <p:txBody>
          <a:bodyPr wrap="none" rtlCol="0">
            <a:spAutoFit/>
          </a:bodyPr>
          <a:lstStyle/>
          <a:p>
            <a:r>
              <a:rPr lang="ru-RU" sz="2400" dirty="0"/>
              <a:t>Обслуживать сразу несколько программ</a:t>
            </a:r>
            <a:r>
              <a:rPr lang="en-US" sz="2400" dirty="0"/>
              <a:t>: telegram</a:t>
            </a:r>
          </a:p>
          <a:p>
            <a:r>
              <a:rPr lang="en-US" sz="2400" dirty="0"/>
              <a:t>hearthstone </a:t>
            </a:r>
            <a:r>
              <a:rPr lang="ru-RU" sz="2400" dirty="0"/>
              <a:t>и браузер.</a:t>
            </a:r>
            <a:endParaRPr lang="en-US" sz="2400" dirty="0"/>
          </a:p>
          <a:p>
            <a:endParaRPr lang="ru-RU" sz="2400" dirty="0"/>
          </a:p>
        </p:txBody>
      </p:sp>
      <p:sp>
        <p:nvSpPr>
          <p:cNvPr id="6" name="TextBox 5">
            <a:extLst>
              <a:ext uri="{FF2B5EF4-FFF2-40B4-BE49-F238E27FC236}">
                <a16:creationId xmlns:a16="http://schemas.microsoft.com/office/drawing/2014/main" id="{DF095622-B2F8-6244-2056-5202DEE8029A}"/>
              </a:ext>
            </a:extLst>
          </p:cNvPr>
          <p:cNvSpPr txBox="1"/>
          <p:nvPr/>
        </p:nvSpPr>
        <p:spPr>
          <a:xfrm>
            <a:off x="2396691" y="2868029"/>
            <a:ext cx="4843634" cy="830997"/>
          </a:xfrm>
          <a:prstGeom prst="rect">
            <a:avLst/>
          </a:prstGeom>
          <a:noFill/>
        </p:spPr>
        <p:txBody>
          <a:bodyPr wrap="none" rtlCol="0">
            <a:spAutoFit/>
          </a:bodyPr>
          <a:lstStyle/>
          <a:p>
            <a:r>
              <a:rPr lang="ru-RU" sz="2400" dirty="0"/>
              <a:t>Компьютер, операционная система</a:t>
            </a:r>
            <a:endParaRPr lang="en-US" sz="2400" dirty="0"/>
          </a:p>
          <a:p>
            <a:endParaRPr lang="ru-RU" sz="2400" dirty="0"/>
          </a:p>
        </p:txBody>
      </p:sp>
      <p:pic>
        <p:nvPicPr>
          <p:cNvPr id="4098" name="Picture 2" descr="3D Молодой человек в оранжевых наушниках сидит за компьютером в PNG, SVG">
            <a:extLst>
              <a:ext uri="{FF2B5EF4-FFF2-40B4-BE49-F238E27FC236}">
                <a16:creationId xmlns:a16="http://schemas.microsoft.com/office/drawing/2014/main" id="{36098EB1-D27E-CB3D-D09B-86EC7AC9F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2546" y="410363"/>
            <a:ext cx="2949454" cy="229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678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9EC53-8205-0D1A-0761-526B68573C32}"/>
              </a:ext>
            </a:extLst>
          </p:cNvPr>
          <p:cNvSpPr>
            <a:spLocks noGrp="1"/>
          </p:cNvSpPr>
          <p:nvPr>
            <p:ph type="title"/>
          </p:nvPr>
        </p:nvSpPr>
        <p:spPr>
          <a:xfrm>
            <a:off x="839755" y="1385596"/>
            <a:ext cx="10123714" cy="1399592"/>
          </a:xfrm>
        </p:spPr>
        <p:txBody>
          <a:bodyPr>
            <a:normAutofit/>
          </a:bodyPr>
          <a:lstStyle/>
          <a:p>
            <a:pPr algn="ctr"/>
            <a:r>
              <a:rPr lang="ru-RU" dirty="0"/>
              <a:t>Есть вопросы по конкурентности?</a:t>
            </a:r>
          </a:p>
        </p:txBody>
      </p:sp>
    </p:spTree>
    <p:extLst>
      <p:ext uri="{BB962C8B-B14F-4D97-AF65-F5344CB8AC3E}">
        <p14:creationId xmlns:p14="http://schemas.microsoft.com/office/powerpoint/2010/main" val="1190915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9EC53-8205-0D1A-0761-526B68573C32}"/>
              </a:ext>
            </a:extLst>
          </p:cNvPr>
          <p:cNvSpPr>
            <a:spLocks noGrp="1"/>
          </p:cNvSpPr>
          <p:nvPr>
            <p:ph type="title"/>
          </p:nvPr>
        </p:nvSpPr>
        <p:spPr>
          <a:xfrm>
            <a:off x="839755" y="1385596"/>
            <a:ext cx="10123714" cy="1399592"/>
          </a:xfrm>
        </p:spPr>
        <p:txBody>
          <a:bodyPr>
            <a:normAutofit/>
          </a:bodyPr>
          <a:lstStyle/>
          <a:p>
            <a:pPr algn="ctr"/>
            <a:r>
              <a:rPr lang="ru-RU" dirty="0"/>
              <a:t>Параллелизм != конкурентность</a:t>
            </a:r>
          </a:p>
        </p:txBody>
      </p:sp>
    </p:spTree>
    <p:extLst>
      <p:ext uri="{BB962C8B-B14F-4D97-AF65-F5344CB8AC3E}">
        <p14:creationId xmlns:p14="http://schemas.microsoft.com/office/powerpoint/2010/main" val="303381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338C02-CB2B-0536-45A7-9D0B83EF99B8}"/>
              </a:ext>
            </a:extLst>
          </p:cNvPr>
          <p:cNvSpPr>
            <a:spLocks noGrp="1"/>
          </p:cNvSpPr>
          <p:nvPr>
            <p:ph type="title"/>
          </p:nvPr>
        </p:nvSpPr>
        <p:spPr/>
        <p:txBody>
          <a:bodyPr/>
          <a:lstStyle/>
          <a:p>
            <a:r>
              <a:rPr lang="ru-RU" dirty="0"/>
              <a:t>Определения.</a:t>
            </a:r>
          </a:p>
        </p:txBody>
      </p:sp>
      <p:sp>
        <p:nvSpPr>
          <p:cNvPr id="3" name="Объект 2">
            <a:extLst>
              <a:ext uri="{FF2B5EF4-FFF2-40B4-BE49-F238E27FC236}">
                <a16:creationId xmlns:a16="http://schemas.microsoft.com/office/drawing/2014/main" id="{0FB3C0A0-7AA0-0D72-4E63-6CCDFD6F4AB9}"/>
              </a:ext>
            </a:extLst>
          </p:cNvPr>
          <p:cNvSpPr>
            <a:spLocks noGrp="1"/>
          </p:cNvSpPr>
          <p:nvPr>
            <p:ph idx="1"/>
          </p:nvPr>
        </p:nvSpPr>
        <p:spPr/>
        <p:txBody>
          <a:bodyPr>
            <a:normAutofit/>
          </a:bodyPr>
          <a:lstStyle/>
          <a:p>
            <a:r>
              <a:rPr lang="ru-RU" sz="3600" dirty="0"/>
              <a:t>Конкурентность – </a:t>
            </a:r>
            <a:r>
              <a:rPr lang="ru-RU" sz="3600" b="1" dirty="0"/>
              <a:t>внешняя видимость </a:t>
            </a:r>
            <a:r>
              <a:rPr lang="ru-RU" sz="3600" dirty="0"/>
              <a:t>одновременного выполнения задач системой.</a:t>
            </a:r>
          </a:p>
          <a:p>
            <a:endParaRPr lang="ru-RU" sz="3600" dirty="0"/>
          </a:p>
          <a:p>
            <a:r>
              <a:rPr lang="ru-RU" sz="3600" dirty="0"/>
              <a:t>Параллелизм – внутренний механизм системы, позволяющий </a:t>
            </a:r>
            <a:r>
              <a:rPr lang="ru-RU" sz="3600" b="1" dirty="0"/>
              <a:t>ускорить</a:t>
            </a:r>
            <a:r>
              <a:rPr lang="ru-RU" sz="3600" dirty="0"/>
              <a:t> выполнение задач за счет использования нескольких исполнителей.</a:t>
            </a:r>
          </a:p>
        </p:txBody>
      </p:sp>
    </p:spTree>
    <p:extLst>
      <p:ext uri="{BB962C8B-B14F-4D97-AF65-F5344CB8AC3E}">
        <p14:creationId xmlns:p14="http://schemas.microsoft.com/office/powerpoint/2010/main" val="3625170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218C82-E8C3-F27E-7DDB-597A97F3EA01}"/>
              </a:ext>
            </a:extLst>
          </p:cNvPr>
          <p:cNvSpPr>
            <a:spLocks noGrp="1"/>
          </p:cNvSpPr>
          <p:nvPr>
            <p:ph type="title"/>
          </p:nvPr>
        </p:nvSpPr>
        <p:spPr>
          <a:xfrm>
            <a:off x="838200" y="822325"/>
            <a:ext cx="10515600" cy="1325563"/>
          </a:xfrm>
        </p:spPr>
        <p:txBody>
          <a:bodyPr>
            <a:normAutofit fontScale="90000"/>
          </a:bodyPr>
          <a:lstStyle/>
          <a:p>
            <a:r>
              <a:rPr lang="ru-RU" dirty="0"/>
              <a:t>Если бы из мира исчез параллелизм, все</a:t>
            </a:r>
            <a:br>
              <a:rPr lang="ru-RU" dirty="0"/>
            </a:br>
            <a:r>
              <a:rPr lang="ru-RU" dirty="0"/>
              <a:t>что мы бы потеряли – скорость наших систем.</a:t>
            </a:r>
            <a:br>
              <a:rPr lang="en-US" dirty="0"/>
            </a:br>
            <a:br>
              <a:rPr lang="en-US" dirty="0"/>
            </a:br>
            <a:r>
              <a:rPr lang="en-US" dirty="0"/>
              <a:t>(c) </a:t>
            </a:r>
            <a:r>
              <a:rPr lang="ru-RU" dirty="0"/>
              <a:t>Я</a:t>
            </a:r>
          </a:p>
        </p:txBody>
      </p:sp>
      <p:pic>
        <p:nvPicPr>
          <p:cNvPr id="15362" name="Picture 2" descr="Фейк: «Карл Маркс создал инструкцию по порабощению народов» - StopFake!">
            <a:extLst>
              <a:ext uri="{FF2B5EF4-FFF2-40B4-BE49-F238E27FC236}">
                <a16:creationId xmlns:a16="http://schemas.microsoft.com/office/drawing/2014/main" id="{7C77F6B2-A8D8-1068-157F-11D86F349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520" y="2147888"/>
            <a:ext cx="6177280" cy="4118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063C575-9F1C-AED6-780C-4D2C0A8519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37" t="-1717" r="35051" b="51734"/>
          <a:stretch/>
        </p:blipFill>
        <p:spPr bwMode="auto">
          <a:xfrm>
            <a:off x="8265160" y="2147888"/>
            <a:ext cx="2326641" cy="1995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20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0CD2B5-8CCA-FC87-D59D-3F9F1677B196}"/>
              </a:ext>
            </a:extLst>
          </p:cNvPr>
          <p:cNvSpPr txBox="1"/>
          <p:nvPr/>
        </p:nvSpPr>
        <p:spPr>
          <a:xfrm>
            <a:off x="437745" y="1060316"/>
            <a:ext cx="8942320" cy="1384995"/>
          </a:xfrm>
          <a:prstGeom prst="rect">
            <a:avLst/>
          </a:prstGeom>
          <a:noFill/>
        </p:spPr>
        <p:txBody>
          <a:bodyPr wrap="none" rtlCol="0">
            <a:spAutoFit/>
          </a:bodyPr>
          <a:lstStyle/>
          <a:p>
            <a:pPr marL="285750" indent="-285750">
              <a:buFont typeface="Arial" panose="020B0604020202020204" pitchFamily="34" charset="0"/>
              <a:buChar char="•"/>
            </a:pPr>
            <a:r>
              <a:rPr lang="ru-RU" sz="2800" dirty="0"/>
              <a:t>Увеличение тактовой частоты процессора</a:t>
            </a:r>
          </a:p>
          <a:p>
            <a:pPr marL="285750" indent="-285750">
              <a:buFont typeface="Arial" panose="020B0604020202020204" pitchFamily="34" charset="0"/>
              <a:buChar char="•"/>
            </a:pPr>
            <a:r>
              <a:rPr lang="ru-RU" sz="2800" dirty="0"/>
              <a:t>Улучшение архитектуры (</a:t>
            </a:r>
            <a:r>
              <a:rPr lang="en-US" sz="2800" dirty="0"/>
              <a:t>AVX </a:t>
            </a:r>
            <a:r>
              <a:rPr lang="ru-RU" sz="2800" dirty="0"/>
              <a:t>инструкции, конвейеры)</a:t>
            </a:r>
          </a:p>
          <a:p>
            <a:pPr marL="285750" indent="-285750">
              <a:buFont typeface="Arial" panose="020B0604020202020204" pitchFamily="34" charset="0"/>
              <a:buChar char="•"/>
            </a:pPr>
            <a:r>
              <a:rPr lang="ru-RU" sz="2800" b="1" i="1" dirty="0"/>
              <a:t>Параллелизм</a:t>
            </a:r>
          </a:p>
        </p:txBody>
      </p:sp>
      <p:pic>
        <p:nvPicPr>
          <p:cNvPr id="2050" name="Picture 2" descr="Стратегии инженера от сообщества - Official TF2 Wiki | Official Team  Fortress Wiki">
            <a:extLst>
              <a:ext uri="{FF2B5EF4-FFF2-40B4-BE49-F238E27FC236}">
                <a16:creationId xmlns:a16="http://schemas.microsoft.com/office/drawing/2014/main" id="{D9851867-69EC-C556-96EF-8C226E9C3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139922"/>
            <a:ext cx="5080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78123D-3F39-F707-71D6-2700CB4EE41C}"/>
              </a:ext>
            </a:extLst>
          </p:cNvPr>
          <p:cNvSpPr txBox="1"/>
          <p:nvPr/>
        </p:nvSpPr>
        <p:spPr>
          <a:xfrm>
            <a:off x="437745" y="223737"/>
            <a:ext cx="4940455" cy="646331"/>
          </a:xfrm>
          <a:prstGeom prst="rect">
            <a:avLst/>
          </a:prstGeom>
          <a:noFill/>
        </p:spPr>
        <p:txBody>
          <a:bodyPr wrap="none" rtlCol="0">
            <a:spAutoFit/>
          </a:bodyPr>
          <a:lstStyle/>
          <a:p>
            <a:r>
              <a:rPr lang="ru-RU" sz="3600" dirty="0"/>
              <a:t>Способы ускорения </a:t>
            </a:r>
            <a:r>
              <a:rPr lang="en-US" sz="3600" dirty="0"/>
              <a:t>CPU</a:t>
            </a:r>
            <a:endParaRPr lang="ru-RU" sz="3600" dirty="0"/>
          </a:p>
        </p:txBody>
      </p:sp>
    </p:spTree>
    <p:extLst>
      <p:ext uri="{BB962C8B-B14F-4D97-AF65-F5344CB8AC3E}">
        <p14:creationId xmlns:p14="http://schemas.microsoft.com/office/powerpoint/2010/main" val="356532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Заголовок 42">
            <a:extLst>
              <a:ext uri="{FF2B5EF4-FFF2-40B4-BE49-F238E27FC236}">
                <a16:creationId xmlns:a16="http://schemas.microsoft.com/office/drawing/2014/main" id="{DAA6EE65-BC29-47DE-9F22-44FE9896F59F}"/>
              </a:ext>
            </a:extLst>
          </p:cNvPr>
          <p:cNvSpPr>
            <a:spLocks noGrp="1"/>
          </p:cNvSpPr>
          <p:nvPr>
            <p:ph type="title" idx="4294967295"/>
          </p:nvPr>
        </p:nvSpPr>
        <p:spPr>
          <a:xfrm>
            <a:off x="457114" y="445146"/>
            <a:ext cx="11365847" cy="558127"/>
          </a:xfrm>
        </p:spPr>
        <p:txBody>
          <a:bodyPr>
            <a:normAutofit fontScale="90000"/>
          </a:bodyPr>
          <a:lstStyle/>
          <a:p>
            <a:pPr algn="ctr">
              <a:lnSpc>
                <a:spcPts val="4240"/>
              </a:lnSpc>
            </a:pPr>
            <a:r>
              <a:rPr lang="ru-RU" sz="3634" dirty="0"/>
              <a:t>План курса ФИЛП 2024</a:t>
            </a:r>
          </a:p>
        </p:txBody>
      </p:sp>
      <p:sp>
        <p:nvSpPr>
          <p:cNvPr id="29" name="Текст 28">
            <a:extLst>
              <a:ext uri="{FF2B5EF4-FFF2-40B4-BE49-F238E27FC236}">
                <a16:creationId xmlns:a16="http://schemas.microsoft.com/office/drawing/2014/main" id="{F3A4D8DB-643D-43D9-A9F5-AE593720066D}"/>
              </a:ext>
            </a:extLst>
          </p:cNvPr>
          <p:cNvSpPr>
            <a:spLocks noGrp="1"/>
          </p:cNvSpPr>
          <p:nvPr>
            <p:ph type="body" sz="quarter" idx="12"/>
          </p:nvPr>
        </p:nvSpPr>
        <p:spPr/>
        <p:txBody>
          <a:bodyPr>
            <a:normAutofit fontScale="85000" lnSpcReduction="20000"/>
          </a:bodyPr>
          <a:lstStyle/>
          <a:p>
            <a:r>
              <a:rPr lang="ru-RU" dirty="0"/>
              <a:t>02</a:t>
            </a:r>
          </a:p>
        </p:txBody>
      </p:sp>
      <p:sp>
        <p:nvSpPr>
          <p:cNvPr id="30" name="Текст 29">
            <a:extLst>
              <a:ext uri="{FF2B5EF4-FFF2-40B4-BE49-F238E27FC236}">
                <a16:creationId xmlns:a16="http://schemas.microsoft.com/office/drawing/2014/main" id="{C87657F8-A83E-4926-9AE4-130A4EF467A8}"/>
              </a:ext>
            </a:extLst>
          </p:cNvPr>
          <p:cNvSpPr>
            <a:spLocks noGrp="1"/>
          </p:cNvSpPr>
          <p:nvPr>
            <p:ph type="body" sz="quarter" idx="13"/>
          </p:nvPr>
        </p:nvSpPr>
        <p:spPr/>
        <p:txBody>
          <a:bodyPr>
            <a:normAutofit fontScale="85000" lnSpcReduction="20000"/>
          </a:bodyPr>
          <a:lstStyle/>
          <a:p>
            <a:r>
              <a:rPr lang="ru-RU" dirty="0"/>
              <a:t>03</a:t>
            </a:r>
          </a:p>
        </p:txBody>
      </p:sp>
      <p:sp>
        <p:nvSpPr>
          <p:cNvPr id="31" name="Текст 30">
            <a:extLst>
              <a:ext uri="{FF2B5EF4-FFF2-40B4-BE49-F238E27FC236}">
                <a16:creationId xmlns:a16="http://schemas.microsoft.com/office/drawing/2014/main" id="{6587758E-BBCF-49B0-BAE1-6EF13FC149C1}"/>
              </a:ext>
            </a:extLst>
          </p:cNvPr>
          <p:cNvSpPr>
            <a:spLocks noGrp="1"/>
          </p:cNvSpPr>
          <p:nvPr>
            <p:ph type="body" sz="quarter" idx="14"/>
          </p:nvPr>
        </p:nvSpPr>
        <p:spPr/>
        <p:txBody>
          <a:bodyPr>
            <a:normAutofit fontScale="85000" lnSpcReduction="20000"/>
          </a:bodyPr>
          <a:lstStyle/>
          <a:p>
            <a:r>
              <a:rPr lang="ru-RU" dirty="0"/>
              <a:t>04</a:t>
            </a:r>
          </a:p>
        </p:txBody>
      </p:sp>
      <p:sp>
        <p:nvSpPr>
          <p:cNvPr id="32" name="Текст 31">
            <a:extLst>
              <a:ext uri="{FF2B5EF4-FFF2-40B4-BE49-F238E27FC236}">
                <a16:creationId xmlns:a16="http://schemas.microsoft.com/office/drawing/2014/main" id="{849013C5-8D0B-45A7-9121-4A6504FCF1C0}"/>
              </a:ext>
            </a:extLst>
          </p:cNvPr>
          <p:cNvSpPr>
            <a:spLocks noGrp="1"/>
          </p:cNvSpPr>
          <p:nvPr>
            <p:ph type="body" sz="quarter" idx="15"/>
          </p:nvPr>
        </p:nvSpPr>
        <p:spPr/>
        <p:txBody>
          <a:bodyPr>
            <a:normAutofit fontScale="85000" lnSpcReduction="20000"/>
          </a:bodyPr>
          <a:lstStyle/>
          <a:p>
            <a:r>
              <a:rPr lang="ru-RU" dirty="0"/>
              <a:t>05</a:t>
            </a:r>
          </a:p>
        </p:txBody>
      </p:sp>
      <p:sp>
        <p:nvSpPr>
          <p:cNvPr id="28" name="Текст 27">
            <a:extLst>
              <a:ext uri="{FF2B5EF4-FFF2-40B4-BE49-F238E27FC236}">
                <a16:creationId xmlns:a16="http://schemas.microsoft.com/office/drawing/2014/main" id="{73CA11B3-2171-484A-9FEC-69D3B030D1CF}"/>
              </a:ext>
            </a:extLst>
          </p:cNvPr>
          <p:cNvSpPr>
            <a:spLocks noGrp="1"/>
          </p:cNvSpPr>
          <p:nvPr>
            <p:ph type="body" sz="quarter" idx="11"/>
          </p:nvPr>
        </p:nvSpPr>
        <p:spPr/>
        <p:txBody>
          <a:bodyPr>
            <a:normAutofit fontScale="85000" lnSpcReduction="20000"/>
          </a:bodyPr>
          <a:lstStyle/>
          <a:p>
            <a:r>
              <a:rPr lang="ru-RU" dirty="0"/>
              <a:t>01</a:t>
            </a:r>
          </a:p>
        </p:txBody>
      </p:sp>
      <p:sp>
        <p:nvSpPr>
          <p:cNvPr id="33" name="Текст 32">
            <a:extLst>
              <a:ext uri="{FF2B5EF4-FFF2-40B4-BE49-F238E27FC236}">
                <a16:creationId xmlns:a16="http://schemas.microsoft.com/office/drawing/2014/main" id="{1F58B915-1442-4833-8B7F-388F194F4ACE}"/>
              </a:ext>
            </a:extLst>
          </p:cNvPr>
          <p:cNvSpPr>
            <a:spLocks noGrp="1"/>
          </p:cNvSpPr>
          <p:nvPr>
            <p:ph type="body" sz="quarter" idx="16"/>
          </p:nvPr>
        </p:nvSpPr>
        <p:spPr>
          <a:xfrm>
            <a:off x="813129" y="2499614"/>
            <a:ext cx="1616418" cy="336554"/>
          </a:xfrm>
        </p:spPr>
        <p:txBody>
          <a:bodyPr>
            <a:normAutofit fontScale="85000" lnSpcReduction="10000"/>
          </a:bodyPr>
          <a:lstStyle/>
          <a:p>
            <a:pPr algn="ctr">
              <a:lnSpc>
                <a:spcPts val="1999"/>
              </a:lnSpc>
            </a:pPr>
            <a:r>
              <a:rPr lang="ru-RU" sz="1696" dirty="0">
                <a:solidFill>
                  <a:srgbClr val="1E1E1E"/>
                </a:solidFill>
              </a:rPr>
              <a:t>Вводная</a:t>
            </a:r>
          </a:p>
        </p:txBody>
      </p:sp>
      <p:sp>
        <p:nvSpPr>
          <p:cNvPr id="35" name="Текст 34">
            <a:extLst>
              <a:ext uri="{FF2B5EF4-FFF2-40B4-BE49-F238E27FC236}">
                <a16:creationId xmlns:a16="http://schemas.microsoft.com/office/drawing/2014/main" id="{2C9235BB-14F2-4A6F-A6F9-D3CED3820752}"/>
              </a:ext>
            </a:extLst>
          </p:cNvPr>
          <p:cNvSpPr>
            <a:spLocks noGrp="1"/>
          </p:cNvSpPr>
          <p:nvPr>
            <p:ph type="body" sz="quarter" idx="18"/>
          </p:nvPr>
        </p:nvSpPr>
        <p:spPr>
          <a:xfrm>
            <a:off x="3081183" y="2271255"/>
            <a:ext cx="1616418" cy="793273"/>
          </a:xfrm>
        </p:spPr>
        <p:txBody>
          <a:bodyPr/>
          <a:lstStyle/>
          <a:p>
            <a:pPr marL="0" indent="0" algn="ctr"/>
            <a:r>
              <a:rPr lang="ru-RU" sz="1696" dirty="0">
                <a:solidFill>
                  <a:srgbClr val="1E1E1E"/>
                </a:solidFill>
              </a:rPr>
              <a:t>Базовый синтаксис</a:t>
            </a:r>
          </a:p>
        </p:txBody>
      </p:sp>
      <p:sp>
        <p:nvSpPr>
          <p:cNvPr id="37" name="Текст 36">
            <a:extLst>
              <a:ext uri="{FF2B5EF4-FFF2-40B4-BE49-F238E27FC236}">
                <a16:creationId xmlns:a16="http://schemas.microsoft.com/office/drawing/2014/main" id="{917D43E7-DD0E-4D41-B053-F5F7BADF0CE1}"/>
              </a:ext>
            </a:extLst>
          </p:cNvPr>
          <p:cNvSpPr>
            <a:spLocks noGrp="1"/>
          </p:cNvSpPr>
          <p:nvPr>
            <p:ph type="body" sz="quarter" idx="20"/>
          </p:nvPr>
        </p:nvSpPr>
        <p:spPr>
          <a:xfrm>
            <a:off x="5275698" y="2406028"/>
            <a:ext cx="1616418" cy="523726"/>
          </a:xfrm>
        </p:spPr>
        <p:txBody>
          <a:bodyPr/>
          <a:lstStyle/>
          <a:p>
            <a:pPr marL="0" indent="0" algn="ctr">
              <a:lnSpc>
                <a:spcPts val="1999"/>
              </a:lnSpc>
            </a:pPr>
            <a:r>
              <a:rPr lang="ru-RU" sz="1696" dirty="0">
                <a:solidFill>
                  <a:srgbClr val="1E1E1E"/>
                </a:solidFill>
              </a:rPr>
              <a:t>Функции</a:t>
            </a:r>
          </a:p>
        </p:txBody>
      </p:sp>
      <p:sp>
        <p:nvSpPr>
          <p:cNvPr id="39" name="Текст 38">
            <a:extLst>
              <a:ext uri="{FF2B5EF4-FFF2-40B4-BE49-F238E27FC236}">
                <a16:creationId xmlns:a16="http://schemas.microsoft.com/office/drawing/2014/main" id="{2C9C6E8D-2591-4953-9B3E-4446B9ED0065}"/>
              </a:ext>
            </a:extLst>
          </p:cNvPr>
          <p:cNvSpPr>
            <a:spLocks noGrp="1"/>
          </p:cNvSpPr>
          <p:nvPr>
            <p:ph type="body" sz="quarter" idx="22"/>
          </p:nvPr>
        </p:nvSpPr>
        <p:spPr>
          <a:xfrm>
            <a:off x="7547196" y="2271255"/>
            <a:ext cx="1616418" cy="793273"/>
          </a:xfrm>
        </p:spPr>
        <p:txBody>
          <a:bodyPr/>
          <a:lstStyle/>
          <a:p>
            <a:pPr marL="0" indent="0" algn="ctr">
              <a:lnSpc>
                <a:spcPts val="1999"/>
              </a:lnSpc>
            </a:pPr>
            <a:r>
              <a:rPr lang="en-US" sz="1696" dirty="0">
                <a:solidFill>
                  <a:srgbClr val="1E1E1E"/>
                </a:solidFill>
              </a:rPr>
              <a:t>ADT, </a:t>
            </a:r>
            <a:r>
              <a:rPr lang="ru-RU" sz="1696" dirty="0">
                <a:solidFill>
                  <a:srgbClr val="1E1E1E"/>
                </a:solidFill>
              </a:rPr>
              <a:t>коллекции</a:t>
            </a:r>
          </a:p>
        </p:txBody>
      </p:sp>
      <p:sp>
        <p:nvSpPr>
          <p:cNvPr id="41" name="Текст 40">
            <a:extLst>
              <a:ext uri="{FF2B5EF4-FFF2-40B4-BE49-F238E27FC236}">
                <a16:creationId xmlns:a16="http://schemas.microsoft.com/office/drawing/2014/main" id="{EEF815DE-6BB8-49AD-A97F-91CA201DAD87}"/>
              </a:ext>
            </a:extLst>
          </p:cNvPr>
          <p:cNvSpPr>
            <a:spLocks noGrp="1"/>
          </p:cNvSpPr>
          <p:nvPr>
            <p:ph type="body" sz="quarter" idx="24"/>
          </p:nvPr>
        </p:nvSpPr>
        <p:spPr>
          <a:xfrm>
            <a:off x="9730092" y="2499614"/>
            <a:ext cx="1616418" cy="336554"/>
          </a:xfrm>
        </p:spPr>
        <p:txBody>
          <a:bodyPr>
            <a:noAutofit/>
          </a:bodyPr>
          <a:lstStyle/>
          <a:p>
            <a:pPr marL="0" indent="0" algn="ctr">
              <a:lnSpc>
                <a:spcPts val="1999"/>
              </a:lnSpc>
            </a:pPr>
            <a:r>
              <a:rPr lang="en-US" sz="1696" dirty="0" err="1">
                <a:solidFill>
                  <a:srgbClr val="1E1E1E"/>
                </a:solidFill>
              </a:rPr>
              <a:t>Implicits</a:t>
            </a:r>
            <a:r>
              <a:rPr lang="en-US" sz="1696" dirty="0">
                <a:solidFill>
                  <a:srgbClr val="1E1E1E"/>
                </a:solidFill>
              </a:rPr>
              <a:t>, </a:t>
            </a:r>
            <a:r>
              <a:rPr lang="en-US" sz="1696" dirty="0" err="1">
                <a:solidFill>
                  <a:srgbClr val="1E1E1E"/>
                </a:solidFill>
              </a:rPr>
              <a:t>Typeclasses</a:t>
            </a:r>
            <a:endParaRPr lang="ru-RU" sz="1696" dirty="0">
              <a:solidFill>
                <a:srgbClr val="1E1E1E"/>
              </a:solidFill>
            </a:endParaRPr>
          </a:p>
        </p:txBody>
      </p:sp>
      <p:sp>
        <p:nvSpPr>
          <p:cNvPr id="2" name="AutoShape 2" descr="Scala-full-color.svg"/>
          <p:cNvSpPr>
            <a:spLocks noChangeAspect="1" noChangeArrowheads="1"/>
          </p:cNvSpPr>
          <p:nvPr/>
        </p:nvSpPr>
        <p:spPr bwMode="auto">
          <a:xfrm>
            <a:off x="117366" y="260523"/>
            <a:ext cx="184624" cy="184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5387" tIns="27694" rIns="55387" bIns="27694" numCol="1" anchor="t" anchorCtr="0" compatLnSpc="1">
            <a:prstTxWarp prst="textNoShape">
              <a:avLst/>
            </a:prstTxWarp>
          </a:bodyPr>
          <a:lstStyle/>
          <a:p>
            <a:endParaRPr lang="ru-RU" sz="1090"/>
          </a:p>
        </p:txBody>
      </p:sp>
      <p:sp>
        <p:nvSpPr>
          <p:cNvPr id="24" name="Текст 28">
            <a:extLst>
              <a:ext uri="{FF2B5EF4-FFF2-40B4-BE49-F238E27FC236}">
                <a16:creationId xmlns:a16="http://schemas.microsoft.com/office/drawing/2014/main" id="{F3A4D8DB-643D-43D9-A9F5-AE593720066D}"/>
              </a:ext>
            </a:extLst>
          </p:cNvPr>
          <p:cNvSpPr>
            <a:spLocks noGrp="1"/>
          </p:cNvSpPr>
          <p:nvPr>
            <p:ph type="body" sz="quarter" idx="12"/>
          </p:nvPr>
        </p:nvSpPr>
        <p:spPr>
          <a:xfrm>
            <a:off x="3500620" y="3817175"/>
            <a:ext cx="777543" cy="523726"/>
          </a:xfrm>
        </p:spPr>
        <p:txBody>
          <a:bodyPr>
            <a:normAutofit fontScale="85000" lnSpcReduction="20000"/>
          </a:bodyPr>
          <a:lstStyle/>
          <a:p>
            <a:r>
              <a:rPr lang="ru-RU" dirty="0"/>
              <a:t>07</a:t>
            </a:r>
          </a:p>
        </p:txBody>
      </p:sp>
      <p:sp>
        <p:nvSpPr>
          <p:cNvPr id="25" name="Текст 29">
            <a:extLst>
              <a:ext uri="{FF2B5EF4-FFF2-40B4-BE49-F238E27FC236}">
                <a16:creationId xmlns:a16="http://schemas.microsoft.com/office/drawing/2014/main" id="{C87657F8-A83E-4926-9AE4-130A4EF467A8}"/>
              </a:ext>
            </a:extLst>
          </p:cNvPr>
          <p:cNvSpPr>
            <a:spLocks noGrp="1"/>
          </p:cNvSpPr>
          <p:nvPr>
            <p:ph type="body" sz="quarter" idx="13"/>
          </p:nvPr>
        </p:nvSpPr>
        <p:spPr>
          <a:xfrm>
            <a:off x="5729489" y="3817175"/>
            <a:ext cx="777543" cy="523726"/>
          </a:xfrm>
        </p:spPr>
        <p:txBody>
          <a:bodyPr>
            <a:normAutofit fontScale="85000" lnSpcReduction="20000"/>
          </a:bodyPr>
          <a:lstStyle/>
          <a:p>
            <a:r>
              <a:rPr lang="ru-RU" dirty="0"/>
              <a:t>08</a:t>
            </a:r>
          </a:p>
        </p:txBody>
      </p:sp>
      <p:sp>
        <p:nvSpPr>
          <p:cNvPr id="26" name="Текст 30">
            <a:extLst>
              <a:ext uri="{FF2B5EF4-FFF2-40B4-BE49-F238E27FC236}">
                <a16:creationId xmlns:a16="http://schemas.microsoft.com/office/drawing/2014/main" id="{6587758E-BBCF-49B0-BAE1-6EF13FC149C1}"/>
              </a:ext>
            </a:extLst>
          </p:cNvPr>
          <p:cNvSpPr>
            <a:spLocks noGrp="1"/>
          </p:cNvSpPr>
          <p:nvPr>
            <p:ph type="body" sz="quarter" idx="14"/>
          </p:nvPr>
        </p:nvSpPr>
        <p:spPr>
          <a:xfrm>
            <a:off x="7890680" y="3817175"/>
            <a:ext cx="777543" cy="523726"/>
          </a:xfrm>
        </p:spPr>
        <p:txBody>
          <a:bodyPr>
            <a:normAutofit fontScale="85000" lnSpcReduction="20000"/>
          </a:bodyPr>
          <a:lstStyle/>
          <a:p>
            <a:r>
              <a:rPr lang="ru-RU" dirty="0"/>
              <a:t>09</a:t>
            </a:r>
          </a:p>
        </p:txBody>
      </p:sp>
      <p:sp>
        <p:nvSpPr>
          <p:cNvPr id="27" name="Текст 31">
            <a:extLst>
              <a:ext uri="{FF2B5EF4-FFF2-40B4-BE49-F238E27FC236}">
                <a16:creationId xmlns:a16="http://schemas.microsoft.com/office/drawing/2014/main" id="{849013C5-8D0B-45A7-9121-4A6504FCF1C0}"/>
              </a:ext>
            </a:extLst>
          </p:cNvPr>
          <p:cNvSpPr>
            <a:spLocks noGrp="1"/>
          </p:cNvSpPr>
          <p:nvPr>
            <p:ph type="body" sz="quarter" idx="15"/>
          </p:nvPr>
        </p:nvSpPr>
        <p:spPr>
          <a:xfrm>
            <a:off x="10154670" y="3817175"/>
            <a:ext cx="777543" cy="523726"/>
          </a:xfrm>
        </p:spPr>
        <p:txBody>
          <a:bodyPr>
            <a:normAutofit fontScale="85000" lnSpcReduction="20000"/>
          </a:bodyPr>
          <a:lstStyle/>
          <a:p>
            <a:r>
              <a:rPr lang="ru-RU" dirty="0"/>
              <a:t>10</a:t>
            </a:r>
          </a:p>
        </p:txBody>
      </p:sp>
      <p:sp>
        <p:nvSpPr>
          <p:cNvPr id="44" name="Текст 27">
            <a:extLst>
              <a:ext uri="{FF2B5EF4-FFF2-40B4-BE49-F238E27FC236}">
                <a16:creationId xmlns:a16="http://schemas.microsoft.com/office/drawing/2014/main" id="{73CA11B3-2171-484A-9FEC-69D3B030D1CF}"/>
              </a:ext>
            </a:extLst>
          </p:cNvPr>
          <p:cNvSpPr>
            <a:spLocks noGrp="1"/>
          </p:cNvSpPr>
          <p:nvPr>
            <p:ph type="body" sz="quarter" idx="11"/>
          </p:nvPr>
        </p:nvSpPr>
        <p:spPr>
          <a:xfrm>
            <a:off x="1232566" y="3817175"/>
            <a:ext cx="777543" cy="523726"/>
          </a:xfrm>
        </p:spPr>
        <p:txBody>
          <a:bodyPr>
            <a:normAutofit fontScale="85000" lnSpcReduction="20000"/>
          </a:bodyPr>
          <a:lstStyle/>
          <a:p>
            <a:r>
              <a:rPr lang="ru-RU" dirty="0"/>
              <a:t>06</a:t>
            </a:r>
          </a:p>
        </p:txBody>
      </p:sp>
      <p:sp>
        <p:nvSpPr>
          <p:cNvPr id="45" name="Текст 32">
            <a:extLst>
              <a:ext uri="{FF2B5EF4-FFF2-40B4-BE49-F238E27FC236}">
                <a16:creationId xmlns:a16="http://schemas.microsoft.com/office/drawing/2014/main" id="{1F58B915-1442-4833-8B7F-388F194F4ACE}"/>
              </a:ext>
            </a:extLst>
          </p:cNvPr>
          <p:cNvSpPr>
            <a:spLocks noGrp="1"/>
          </p:cNvSpPr>
          <p:nvPr>
            <p:ph type="body" sz="quarter" idx="16"/>
          </p:nvPr>
        </p:nvSpPr>
        <p:spPr>
          <a:xfrm>
            <a:off x="813129" y="4816973"/>
            <a:ext cx="1616418" cy="336554"/>
          </a:xfrm>
        </p:spPr>
        <p:txBody>
          <a:bodyPr>
            <a:normAutofit fontScale="77500" lnSpcReduction="20000"/>
          </a:bodyPr>
          <a:lstStyle/>
          <a:p>
            <a:pPr marL="0" indent="0" algn="ctr"/>
            <a:r>
              <a:rPr lang="en-US" sz="1696" dirty="0">
                <a:solidFill>
                  <a:srgbClr val="1E1E1E"/>
                </a:solidFill>
              </a:rPr>
              <a:t>Common </a:t>
            </a:r>
            <a:r>
              <a:rPr lang="en-US" sz="1696" dirty="0" err="1">
                <a:solidFill>
                  <a:srgbClr val="1E1E1E"/>
                </a:solidFill>
              </a:rPr>
              <a:t>typeclasses</a:t>
            </a:r>
            <a:endParaRPr lang="ru-RU" sz="1696" dirty="0">
              <a:solidFill>
                <a:srgbClr val="1E1E1E"/>
              </a:solidFill>
            </a:endParaRPr>
          </a:p>
        </p:txBody>
      </p:sp>
      <p:sp>
        <p:nvSpPr>
          <p:cNvPr id="46" name="Текст 34">
            <a:extLst>
              <a:ext uri="{FF2B5EF4-FFF2-40B4-BE49-F238E27FC236}">
                <a16:creationId xmlns:a16="http://schemas.microsoft.com/office/drawing/2014/main" id="{2C9235BB-14F2-4A6F-A6F9-D3CED3820752}"/>
              </a:ext>
            </a:extLst>
          </p:cNvPr>
          <p:cNvSpPr>
            <a:spLocks noGrp="1"/>
          </p:cNvSpPr>
          <p:nvPr>
            <p:ph type="body" sz="quarter" idx="18"/>
          </p:nvPr>
        </p:nvSpPr>
        <p:spPr>
          <a:xfrm>
            <a:off x="3081183" y="4588614"/>
            <a:ext cx="1616418" cy="793273"/>
          </a:xfrm>
        </p:spPr>
        <p:txBody>
          <a:bodyPr/>
          <a:lstStyle/>
          <a:p>
            <a:pPr marL="0" indent="0" algn="ctr">
              <a:lnSpc>
                <a:spcPts val="1999"/>
              </a:lnSpc>
            </a:pPr>
            <a:r>
              <a:rPr lang="en-US" sz="1696" dirty="0">
                <a:solidFill>
                  <a:srgbClr val="1E1E1E"/>
                </a:solidFill>
              </a:rPr>
              <a:t>Monad</a:t>
            </a:r>
            <a:endParaRPr lang="ru-RU" sz="1696" dirty="0">
              <a:solidFill>
                <a:srgbClr val="1E1E1E"/>
              </a:solidFill>
            </a:endParaRPr>
          </a:p>
        </p:txBody>
      </p:sp>
      <p:sp>
        <p:nvSpPr>
          <p:cNvPr id="47" name="Текст 36">
            <a:extLst>
              <a:ext uri="{FF2B5EF4-FFF2-40B4-BE49-F238E27FC236}">
                <a16:creationId xmlns:a16="http://schemas.microsoft.com/office/drawing/2014/main" id="{917D43E7-DD0E-4D41-B053-F5F7BADF0CE1}"/>
              </a:ext>
            </a:extLst>
          </p:cNvPr>
          <p:cNvSpPr>
            <a:spLocks noGrp="1"/>
          </p:cNvSpPr>
          <p:nvPr>
            <p:ph type="body" sz="quarter" idx="20"/>
          </p:nvPr>
        </p:nvSpPr>
        <p:spPr>
          <a:xfrm>
            <a:off x="5214407" y="4552943"/>
            <a:ext cx="1815982" cy="864613"/>
          </a:xfrm>
        </p:spPr>
        <p:txBody>
          <a:bodyPr>
            <a:normAutofit/>
          </a:bodyPr>
          <a:lstStyle/>
          <a:p>
            <a:pPr marL="0" indent="0" algn="ctr">
              <a:lnSpc>
                <a:spcPts val="1999"/>
              </a:lnSpc>
            </a:pPr>
            <a:r>
              <a:rPr lang="ru-RU" sz="1696" dirty="0">
                <a:solidFill>
                  <a:srgbClr val="1E1E1E"/>
                </a:solidFill>
              </a:rPr>
              <a:t>Одновременное </a:t>
            </a:r>
            <a:br>
              <a:rPr lang="ru-RU" sz="1696" dirty="0">
                <a:solidFill>
                  <a:srgbClr val="1E1E1E"/>
                </a:solidFill>
              </a:rPr>
            </a:br>
            <a:r>
              <a:rPr lang="ru-RU" sz="1696" dirty="0">
                <a:solidFill>
                  <a:srgbClr val="1E1E1E"/>
                </a:solidFill>
              </a:rPr>
              <a:t>выполнение</a:t>
            </a:r>
          </a:p>
        </p:txBody>
      </p:sp>
      <p:sp>
        <p:nvSpPr>
          <p:cNvPr id="48" name="Текст 38">
            <a:extLst>
              <a:ext uri="{FF2B5EF4-FFF2-40B4-BE49-F238E27FC236}">
                <a16:creationId xmlns:a16="http://schemas.microsoft.com/office/drawing/2014/main" id="{2C9C6E8D-2591-4953-9B3E-4446B9ED0065}"/>
              </a:ext>
            </a:extLst>
          </p:cNvPr>
          <p:cNvSpPr>
            <a:spLocks noGrp="1"/>
          </p:cNvSpPr>
          <p:nvPr>
            <p:ph type="body" sz="quarter" idx="22"/>
          </p:nvPr>
        </p:nvSpPr>
        <p:spPr>
          <a:xfrm>
            <a:off x="7547196" y="4588614"/>
            <a:ext cx="1616418" cy="793273"/>
          </a:xfrm>
        </p:spPr>
        <p:txBody>
          <a:bodyPr/>
          <a:lstStyle/>
          <a:p>
            <a:pPr marL="0" indent="0" algn="ctr">
              <a:lnSpc>
                <a:spcPts val="1999"/>
              </a:lnSpc>
            </a:pPr>
            <a:r>
              <a:rPr lang="ru-RU" sz="1696" dirty="0">
                <a:solidFill>
                  <a:srgbClr val="1E1E1E"/>
                </a:solidFill>
              </a:rPr>
              <a:t>Асинхронность и </a:t>
            </a:r>
            <a:r>
              <a:rPr lang="en-US" sz="1696" dirty="0">
                <a:solidFill>
                  <a:srgbClr val="1E1E1E"/>
                </a:solidFill>
              </a:rPr>
              <a:t>Future</a:t>
            </a:r>
            <a:endParaRPr lang="ru-RU" sz="1696" dirty="0">
              <a:solidFill>
                <a:srgbClr val="1E1E1E"/>
              </a:solidFill>
            </a:endParaRPr>
          </a:p>
        </p:txBody>
      </p:sp>
      <p:sp>
        <p:nvSpPr>
          <p:cNvPr id="49" name="Текст 40">
            <a:extLst>
              <a:ext uri="{FF2B5EF4-FFF2-40B4-BE49-F238E27FC236}">
                <a16:creationId xmlns:a16="http://schemas.microsoft.com/office/drawing/2014/main" id="{EEF815DE-6BB8-49AD-A97F-91CA201DAD87}"/>
              </a:ext>
            </a:extLst>
          </p:cNvPr>
          <p:cNvSpPr>
            <a:spLocks noGrp="1"/>
          </p:cNvSpPr>
          <p:nvPr>
            <p:ph type="body" sz="quarter" idx="24"/>
          </p:nvPr>
        </p:nvSpPr>
        <p:spPr>
          <a:xfrm>
            <a:off x="9730092" y="4816973"/>
            <a:ext cx="1616418" cy="336554"/>
          </a:xfrm>
        </p:spPr>
        <p:txBody>
          <a:bodyPr>
            <a:noAutofit/>
          </a:bodyPr>
          <a:lstStyle/>
          <a:p>
            <a:pPr marL="0" indent="0" algn="ctr">
              <a:lnSpc>
                <a:spcPts val="1999"/>
              </a:lnSpc>
            </a:pPr>
            <a:r>
              <a:rPr lang="ru-RU" sz="1696" dirty="0">
                <a:solidFill>
                  <a:srgbClr val="1E1E1E"/>
                </a:solidFill>
              </a:rPr>
              <a:t>Монада </a:t>
            </a:r>
            <a:r>
              <a:rPr lang="en-US" sz="1696" dirty="0">
                <a:solidFill>
                  <a:srgbClr val="1E1E1E"/>
                </a:solidFill>
              </a:rPr>
              <a:t>IO</a:t>
            </a:r>
            <a:endParaRPr lang="ru-RU" sz="1696" dirty="0">
              <a:solidFill>
                <a:srgbClr val="1E1E1E"/>
              </a:solidFill>
            </a:endParaRPr>
          </a:p>
        </p:txBody>
      </p:sp>
    </p:spTree>
    <p:extLst>
      <p:ext uri="{BB962C8B-B14F-4D97-AF65-F5344CB8AC3E}">
        <p14:creationId xmlns:p14="http://schemas.microsoft.com/office/powerpoint/2010/main" val="1743323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9EC53-8205-0D1A-0761-526B68573C32}"/>
              </a:ext>
            </a:extLst>
          </p:cNvPr>
          <p:cNvSpPr>
            <a:spLocks noGrp="1"/>
          </p:cNvSpPr>
          <p:nvPr>
            <p:ph type="title"/>
          </p:nvPr>
        </p:nvSpPr>
        <p:spPr>
          <a:xfrm>
            <a:off x="254540" y="170572"/>
            <a:ext cx="10515600" cy="1325563"/>
          </a:xfrm>
        </p:spPr>
        <p:txBody>
          <a:bodyPr/>
          <a:lstStyle/>
          <a:p>
            <a:r>
              <a:rPr lang="ru-RU" dirty="0"/>
              <a:t>Параллелизм</a:t>
            </a:r>
          </a:p>
        </p:txBody>
      </p:sp>
      <p:sp>
        <p:nvSpPr>
          <p:cNvPr id="3" name="TextBox 2">
            <a:extLst>
              <a:ext uri="{FF2B5EF4-FFF2-40B4-BE49-F238E27FC236}">
                <a16:creationId xmlns:a16="http://schemas.microsoft.com/office/drawing/2014/main" id="{27256133-290C-143E-0B94-91C93C1178B2}"/>
              </a:ext>
            </a:extLst>
          </p:cNvPr>
          <p:cNvSpPr txBox="1"/>
          <p:nvPr/>
        </p:nvSpPr>
        <p:spPr>
          <a:xfrm>
            <a:off x="254540" y="1964189"/>
            <a:ext cx="8640635" cy="954107"/>
          </a:xfrm>
          <a:prstGeom prst="rect">
            <a:avLst/>
          </a:prstGeom>
          <a:noFill/>
        </p:spPr>
        <p:txBody>
          <a:bodyPr wrap="none" rtlCol="0">
            <a:spAutoFit/>
          </a:bodyPr>
          <a:lstStyle/>
          <a:p>
            <a:r>
              <a:rPr lang="ru-RU" sz="2800" dirty="0"/>
              <a:t>Параллелизм – добивается ускорения</a:t>
            </a:r>
          </a:p>
          <a:p>
            <a:r>
              <a:rPr lang="en-US" sz="2800" dirty="0"/>
              <a:t> </a:t>
            </a:r>
            <a:r>
              <a:rPr lang="ru-RU" sz="2800" dirty="0"/>
              <a:t>за счет распределения задач между исполнителями.</a:t>
            </a:r>
          </a:p>
        </p:txBody>
      </p:sp>
      <p:pic>
        <p:nvPicPr>
          <p:cNvPr id="17410" name="Picture 2" descr="Engineer Tf2 Sticker - Engineer Tf2 Team fortress 2 - Discover &amp; Share GIFs">
            <a:extLst>
              <a:ext uri="{FF2B5EF4-FFF2-40B4-BE49-F238E27FC236}">
                <a16:creationId xmlns:a16="http://schemas.microsoft.com/office/drawing/2014/main" id="{69C04607-508A-E748-4F73-9F80478D4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460" y="2753360"/>
            <a:ext cx="3573780" cy="3573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ngineer Tf2 Sticker - Engineer Tf2 Team fortress 2 - Discover &amp; Share GIFs">
            <a:extLst>
              <a:ext uri="{FF2B5EF4-FFF2-40B4-BE49-F238E27FC236}">
                <a16:creationId xmlns:a16="http://schemas.microsoft.com/office/drawing/2014/main" id="{A250E4B9-B721-B8E9-6A08-195515FC4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450" y="2753360"/>
            <a:ext cx="3573780" cy="35737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ngineer Tf2 Sticker - Engineer Tf2 Team fortress 2 - Discover &amp; Share GIFs">
            <a:extLst>
              <a:ext uri="{FF2B5EF4-FFF2-40B4-BE49-F238E27FC236}">
                <a16:creationId xmlns:a16="http://schemas.microsoft.com/office/drawing/2014/main" id="{86462CA5-6CA3-4735-7C8E-FDFC4281B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9230" y="2753360"/>
            <a:ext cx="3573780" cy="357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034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ota 2 - Timbersaw">
            <a:extLst>
              <a:ext uri="{FF2B5EF4-FFF2-40B4-BE49-F238E27FC236}">
                <a16:creationId xmlns:a16="http://schemas.microsoft.com/office/drawing/2014/main" id="{95DCC4F7-4039-E6AD-653C-A0379AAF2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94" y="498394"/>
            <a:ext cx="2426677" cy="24266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ota 2 - Timbersaw">
            <a:extLst>
              <a:ext uri="{FF2B5EF4-FFF2-40B4-BE49-F238E27FC236}">
                <a16:creationId xmlns:a16="http://schemas.microsoft.com/office/drawing/2014/main" id="{BE5BF04D-8C22-F596-DC7B-BA46AF7A8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032" y="746090"/>
            <a:ext cx="2426677" cy="24266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ota 2 - Timbersaw">
            <a:extLst>
              <a:ext uri="{FF2B5EF4-FFF2-40B4-BE49-F238E27FC236}">
                <a16:creationId xmlns:a16="http://schemas.microsoft.com/office/drawing/2014/main" id="{D19FF130-6E24-DB16-4164-F7FB21657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0" y="2509739"/>
            <a:ext cx="2426677" cy="2426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ota 2 - Timbersaw">
            <a:extLst>
              <a:ext uri="{FF2B5EF4-FFF2-40B4-BE49-F238E27FC236}">
                <a16:creationId xmlns:a16="http://schemas.microsoft.com/office/drawing/2014/main" id="{5C1B1A2E-39D2-C8EB-D2EC-AC704FB43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386" y="2685583"/>
            <a:ext cx="2426677" cy="24266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9329B9-7DA5-0196-101F-757E3838F2BE}"/>
              </a:ext>
            </a:extLst>
          </p:cNvPr>
          <p:cNvSpPr txBox="1"/>
          <p:nvPr/>
        </p:nvSpPr>
        <p:spPr>
          <a:xfrm>
            <a:off x="5121897" y="2162363"/>
            <a:ext cx="3834768" cy="523220"/>
          </a:xfrm>
          <a:prstGeom prst="rect">
            <a:avLst/>
          </a:prstGeom>
          <a:noFill/>
        </p:spPr>
        <p:txBody>
          <a:bodyPr wrap="none" rtlCol="0">
            <a:spAutoFit/>
          </a:bodyPr>
          <a:lstStyle/>
          <a:p>
            <a:r>
              <a:rPr lang="ru-RU" sz="2800" dirty="0"/>
              <a:t>Срубят лес </a:t>
            </a:r>
            <a:r>
              <a:rPr lang="ru-RU" sz="2800" b="1" dirty="0"/>
              <a:t>быстрее</a:t>
            </a:r>
            <a:r>
              <a:rPr lang="ru-RU" sz="2800" dirty="0"/>
              <a:t> чем</a:t>
            </a:r>
          </a:p>
        </p:txBody>
      </p:sp>
      <p:pic>
        <p:nvPicPr>
          <p:cNvPr id="9" name="Picture 4" descr="Dota 2 - Timbersaw">
            <a:extLst>
              <a:ext uri="{FF2B5EF4-FFF2-40B4-BE49-F238E27FC236}">
                <a16:creationId xmlns:a16="http://schemas.microsoft.com/office/drawing/2014/main" id="{9C6FE5F5-642F-2302-899F-F7A8862CF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7907" y="1197955"/>
            <a:ext cx="2426677" cy="242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975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054E51-BD35-48AB-7A7F-284BE80B4C1E}"/>
              </a:ext>
            </a:extLst>
          </p:cNvPr>
          <p:cNvSpPr>
            <a:spLocks noGrp="1"/>
          </p:cNvSpPr>
          <p:nvPr>
            <p:ph type="title"/>
          </p:nvPr>
        </p:nvSpPr>
        <p:spPr>
          <a:xfrm>
            <a:off x="0" y="0"/>
            <a:ext cx="10515600" cy="1325563"/>
          </a:xfrm>
        </p:spPr>
        <p:txBody>
          <a:bodyPr>
            <a:normAutofit/>
          </a:bodyPr>
          <a:lstStyle/>
          <a:p>
            <a:r>
              <a:rPr lang="ru-RU" sz="3200" dirty="0"/>
              <a:t>В современных ЭВМ.</a:t>
            </a:r>
          </a:p>
        </p:txBody>
      </p:sp>
      <p:sp>
        <p:nvSpPr>
          <p:cNvPr id="4" name="TextBox 3">
            <a:extLst>
              <a:ext uri="{FF2B5EF4-FFF2-40B4-BE49-F238E27FC236}">
                <a16:creationId xmlns:a16="http://schemas.microsoft.com/office/drawing/2014/main" id="{6F2FBE96-7B6A-2B26-FE9D-E475A2D9F637}"/>
              </a:ext>
            </a:extLst>
          </p:cNvPr>
          <p:cNvSpPr txBox="1"/>
          <p:nvPr/>
        </p:nvSpPr>
        <p:spPr>
          <a:xfrm>
            <a:off x="411982" y="1325563"/>
            <a:ext cx="7853047" cy="646331"/>
          </a:xfrm>
          <a:prstGeom prst="rect">
            <a:avLst/>
          </a:prstGeom>
          <a:noFill/>
        </p:spPr>
        <p:txBody>
          <a:bodyPr wrap="none" rtlCol="0">
            <a:spAutoFit/>
          </a:bodyPr>
          <a:lstStyle/>
          <a:p>
            <a:pPr marL="571500" indent="-571500">
              <a:buFont typeface="Arial" panose="020B0604020202020204" pitchFamily="34" charset="0"/>
              <a:buChar char="•"/>
            </a:pPr>
            <a:r>
              <a:rPr lang="ru-RU" sz="3600" dirty="0"/>
              <a:t>Что является исполнителями задач?</a:t>
            </a:r>
          </a:p>
        </p:txBody>
      </p:sp>
      <p:pic>
        <p:nvPicPr>
          <p:cNvPr id="6146" name="Picture 2" descr="Почему ядро ​​Земли такое горячее? / Оффтопик / iXBT Live">
            <a:extLst>
              <a:ext uri="{FF2B5EF4-FFF2-40B4-BE49-F238E27FC236}">
                <a16:creationId xmlns:a16="http://schemas.microsoft.com/office/drawing/2014/main" id="{610187E0-1D54-0782-D41B-8F29E1EE7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500" y="2676056"/>
            <a:ext cx="4985584" cy="356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17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0" fill="hold"/>
                                        <p:tgtEl>
                                          <p:spTgt spid="6146"/>
                                        </p:tgtEl>
                                        <p:attrNameLst>
                                          <p:attrName>ppt_x</p:attrName>
                                        </p:attrNameLst>
                                      </p:cBhvr>
                                      <p:tavLst>
                                        <p:tav tm="0">
                                          <p:val>
                                            <p:strVal val="#ppt_x"/>
                                          </p:val>
                                        </p:tav>
                                        <p:tav tm="100000">
                                          <p:val>
                                            <p:strVal val="#ppt_x"/>
                                          </p:val>
                                        </p:tav>
                                      </p:tavLst>
                                    </p:anim>
                                    <p:anim calcmode="lin" valueType="num">
                                      <p:cBhvr additive="base">
                                        <p:cTn id="8" dur="5000" fill="hold"/>
                                        <p:tgtEl>
                                          <p:spTgt spid="61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8F67B3-2A72-24FA-608D-C73FF007AEE4}"/>
              </a:ext>
            </a:extLst>
          </p:cNvPr>
          <p:cNvSpPr>
            <a:spLocks noGrp="1"/>
          </p:cNvSpPr>
          <p:nvPr>
            <p:ph type="title"/>
          </p:nvPr>
        </p:nvSpPr>
        <p:spPr/>
        <p:txBody>
          <a:bodyPr/>
          <a:lstStyle/>
          <a:p>
            <a:r>
              <a:rPr lang="ru-RU" dirty="0"/>
              <a:t>Конкурентность != параллелизм.</a:t>
            </a:r>
          </a:p>
        </p:txBody>
      </p:sp>
      <p:graphicFrame>
        <p:nvGraphicFramePr>
          <p:cNvPr id="5" name="Таблица 4">
            <a:extLst>
              <a:ext uri="{FF2B5EF4-FFF2-40B4-BE49-F238E27FC236}">
                <a16:creationId xmlns:a16="http://schemas.microsoft.com/office/drawing/2014/main" id="{198A3CDF-9FD5-2008-885E-F3F868B1E978}"/>
              </a:ext>
            </a:extLst>
          </p:cNvPr>
          <p:cNvGraphicFramePr>
            <a:graphicFrameLocks noGrp="1"/>
          </p:cNvGraphicFramePr>
          <p:nvPr>
            <p:extLst>
              <p:ext uri="{D42A27DB-BD31-4B8C-83A1-F6EECF244321}">
                <p14:modId xmlns:p14="http://schemas.microsoft.com/office/powerpoint/2010/main" val="471237123"/>
              </p:ext>
            </p:extLst>
          </p:nvPr>
        </p:nvGraphicFramePr>
        <p:xfrm>
          <a:off x="985520" y="1690688"/>
          <a:ext cx="10027920" cy="4113131"/>
        </p:xfrm>
        <a:graphic>
          <a:graphicData uri="http://schemas.openxmlformats.org/drawingml/2006/table">
            <a:tbl>
              <a:tblPr firstRow="1" bandRow="1">
                <a:tableStyleId>{073A0DAA-6AF3-43AB-8588-CEC1D06C72B9}</a:tableStyleId>
              </a:tblPr>
              <a:tblGrid>
                <a:gridCol w="3342640">
                  <a:extLst>
                    <a:ext uri="{9D8B030D-6E8A-4147-A177-3AD203B41FA5}">
                      <a16:colId xmlns:a16="http://schemas.microsoft.com/office/drawing/2014/main" val="2763374263"/>
                    </a:ext>
                  </a:extLst>
                </a:gridCol>
                <a:gridCol w="3342640">
                  <a:extLst>
                    <a:ext uri="{9D8B030D-6E8A-4147-A177-3AD203B41FA5}">
                      <a16:colId xmlns:a16="http://schemas.microsoft.com/office/drawing/2014/main" val="523310571"/>
                    </a:ext>
                  </a:extLst>
                </a:gridCol>
                <a:gridCol w="3342640">
                  <a:extLst>
                    <a:ext uri="{9D8B030D-6E8A-4147-A177-3AD203B41FA5}">
                      <a16:colId xmlns:a16="http://schemas.microsoft.com/office/drawing/2014/main" val="1813181825"/>
                    </a:ext>
                  </a:extLst>
                </a:gridCol>
              </a:tblGrid>
              <a:tr h="491530">
                <a:tc>
                  <a:txBody>
                    <a:bodyPr/>
                    <a:lstStyle/>
                    <a:p>
                      <a:r>
                        <a:rPr lang="ru-RU" dirty="0"/>
                        <a:t>Конкурентность</a:t>
                      </a:r>
                    </a:p>
                  </a:txBody>
                  <a:tcPr/>
                </a:tc>
                <a:tc>
                  <a:txBody>
                    <a:bodyPr/>
                    <a:lstStyle/>
                    <a:p>
                      <a:r>
                        <a:rPr lang="ru-RU" dirty="0"/>
                        <a:t>Параллелизм</a:t>
                      </a:r>
                    </a:p>
                  </a:txBody>
                  <a:tcPr/>
                </a:tc>
                <a:tc>
                  <a:txBody>
                    <a:bodyPr/>
                    <a:lstStyle/>
                    <a:p>
                      <a:r>
                        <a:rPr lang="ru-RU" dirty="0"/>
                        <a:t>Пример</a:t>
                      </a:r>
                    </a:p>
                  </a:txBody>
                  <a:tcPr/>
                </a:tc>
                <a:extLst>
                  <a:ext uri="{0D108BD9-81ED-4DB2-BD59-A6C34878D82A}">
                    <a16:rowId xmlns:a16="http://schemas.microsoft.com/office/drawing/2014/main" val="1000092251"/>
                  </a:ext>
                </a:extLst>
              </a:tr>
              <a:tr h="491530">
                <a:tc>
                  <a:txBody>
                    <a:bodyPr/>
                    <a:lstStyle/>
                    <a:p>
                      <a:r>
                        <a:rPr lang="ru-RU" dirty="0"/>
                        <a:t>+</a:t>
                      </a:r>
                    </a:p>
                  </a:txBody>
                  <a:tcPr/>
                </a:tc>
                <a:tc>
                  <a:txBody>
                    <a:bodyPr/>
                    <a:lstStyle/>
                    <a:p>
                      <a:r>
                        <a:rPr lang="ru-RU" dirty="0"/>
                        <a:t>-</a:t>
                      </a:r>
                    </a:p>
                  </a:txBody>
                  <a:tcPr/>
                </a:tc>
                <a:tc>
                  <a:txBody>
                    <a:bodyPr/>
                    <a:lstStyle/>
                    <a:p>
                      <a:r>
                        <a:rPr lang="ru-RU" dirty="0"/>
                        <a:t>ОС на одном ядре, </a:t>
                      </a:r>
                      <a:r>
                        <a:rPr lang="en-US" dirty="0"/>
                        <a:t>JavaScript</a:t>
                      </a:r>
                      <a:endParaRPr lang="ru-RU" dirty="0"/>
                    </a:p>
                  </a:txBody>
                  <a:tcPr/>
                </a:tc>
                <a:extLst>
                  <a:ext uri="{0D108BD9-81ED-4DB2-BD59-A6C34878D82A}">
                    <a16:rowId xmlns:a16="http://schemas.microsoft.com/office/drawing/2014/main" val="453460269"/>
                  </a:ext>
                </a:extLst>
              </a:tr>
              <a:tr h="491530">
                <a:tc>
                  <a:txBody>
                    <a:bodyPr/>
                    <a:lstStyle/>
                    <a:p>
                      <a:r>
                        <a:rPr lang="ru-RU" dirty="0"/>
                        <a:t>-</a:t>
                      </a:r>
                    </a:p>
                  </a:txBody>
                  <a:tcPr/>
                </a:tc>
                <a:tc>
                  <a:txBody>
                    <a:bodyPr/>
                    <a:lstStyle/>
                    <a:p>
                      <a:r>
                        <a:rPr lang="ru-RU" dirty="0"/>
                        <a:t>+</a:t>
                      </a:r>
                    </a:p>
                  </a:txBody>
                  <a:tcPr/>
                </a:tc>
                <a:tc>
                  <a:txBody>
                    <a:bodyPr/>
                    <a:lstStyle/>
                    <a:p>
                      <a:r>
                        <a:rPr lang="ru-RU" dirty="0"/>
                        <a:t>Последовательное выполнение задач группой исполнителей.</a:t>
                      </a:r>
                    </a:p>
                  </a:txBody>
                  <a:tcPr/>
                </a:tc>
                <a:extLst>
                  <a:ext uri="{0D108BD9-81ED-4DB2-BD59-A6C34878D82A}">
                    <a16:rowId xmlns:a16="http://schemas.microsoft.com/office/drawing/2014/main" val="1677882750"/>
                  </a:ext>
                </a:extLst>
              </a:tr>
              <a:tr h="491530">
                <a:tc>
                  <a:txBody>
                    <a:bodyPr/>
                    <a:lstStyle/>
                    <a:p>
                      <a:r>
                        <a:rPr lang="ru-RU" dirty="0"/>
                        <a:t>+</a:t>
                      </a:r>
                    </a:p>
                  </a:txBody>
                  <a:tcPr/>
                </a:tc>
                <a:tc>
                  <a:txBody>
                    <a:bodyPr/>
                    <a:lstStyle/>
                    <a:p>
                      <a:r>
                        <a:rPr lang="ru-RU" dirty="0"/>
                        <a:t>+</a:t>
                      </a:r>
                    </a:p>
                  </a:txBody>
                  <a:tcPr/>
                </a:tc>
                <a:tc>
                  <a:txBody>
                    <a:bodyPr/>
                    <a:lstStyle/>
                    <a:p>
                      <a:r>
                        <a:rPr lang="ru-RU" dirty="0"/>
                        <a:t>Раздать множество группе исполнителей, чтобы они выполняли их конкурентно.</a:t>
                      </a:r>
                    </a:p>
                  </a:txBody>
                  <a:tcPr/>
                </a:tc>
                <a:extLst>
                  <a:ext uri="{0D108BD9-81ED-4DB2-BD59-A6C34878D82A}">
                    <a16:rowId xmlns:a16="http://schemas.microsoft.com/office/drawing/2014/main" val="992258109"/>
                  </a:ext>
                </a:extLst>
              </a:tr>
              <a:tr h="1575591">
                <a:tc>
                  <a:txBody>
                    <a:bodyPr/>
                    <a:lstStyle/>
                    <a:p>
                      <a:r>
                        <a:rPr lang="ru-RU" dirty="0"/>
                        <a:t>-</a:t>
                      </a:r>
                    </a:p>
                  </a:txBody>
                  <a:tcPr/>
                </a:tc>
                <a:tc>
                  <a:txBody>
                    <a:bodyPr/>
                    <a:lstStyle/>
                    <a:p>
                      <a:r>
                        <a:rPr lang="ru-RU" dirty="0"/>
                        <a:t>-</a:t>
                      </a:r>
                    </a:p>
                  </a:txBody>
                  <a:tcPr/>
                </a:tc>
                <a:tc>
                  <a:txBody>
                    <a:bodyPr/>
                    <a:lstStyle/>
                    <a:p>
                      <a:r>
                        <a:rPr lang="ru-RU" dirty="0"/>
                        <a:t>Последовательное выполнение на одном ядре</a:t>
                      </a:r>
                    </a:p>
                  </a:txBody>
                  <a:tcPr/>
                </a:tc>
                <a:extLst>
                  <a:ext uri="{0D108BD9-81ED-4DB2-BD59-A6C34878D82A}">
                    <a16:rowId xmlns:a16="http://schemas.microsoft.com/office/drawing/2014/main" val="1371702738"/>
                  </a:ext>
                </a:extLst>
              </a:tr>
            </a:tbl>
          </a:graphicData>
        </a:graphic>
      </p:graphicFrame>
    </p:spTree>
    <p:extLst>
      <p:ext uri="{BB962C8B-B14F-4D97-AF65-F5344CB8AC3E}">
        <p14:creationId xmlns:p14="http://schemas.microsoft.com/office/powerpoint/2010/main" val="951110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DA7E2E-446E-9D8C-EC8C-F320B887CA99}"/>
              </a:ext>
            </a:extLst>
          </p:cNvPr>
          <p:cNvSpPr>
            <a:spLocks noGrp="1"/>
          </p:cNvSpPr>
          <p:nvPr>
            <p:ph type="title"/>
          </p:nvPr>
        </p:nvSpPr>
        <p:spPr/>
        <p:txBody>
          <a:bodyPr>
            <a:normAutofit/>
          </a:bodyPr>
          <a:lstStyle/>
          <a:p>
            <a:r>
              <a:rPr lang="ru-RU" dirty="0"/>
              <a:t>Конкурентность</a:t>
            </a:r>
            <a:r>
              <a:rPr lang="en-US" dirty="0"/>
              <a:t>+</a:t>
            </a:r>
            <a:br>
              <a:rPr lang="en-US" dirty="0"/>
            </a:br>
            <a:r>
              <a:rPr lang="ru-RU" dirty="0"/>
              <a:t>Параллельность-</a:t>
            </a:r>
          </a:p>
        </p:txBody>
      </p:sp>
      <p:pic>
        <p:nvPicPr>
          <p:cNvPr id="21510" name="Picture 6" descr="Компьютеры 90x - 2000-х годов | Пикабу">
            <a:extLst>
              <a:ext uri="{FF2B5EF4-FFF2-40B4-BE49-F238E27FC236}">
                <a16:creationId xmlns:a16="http://schemas.microsoft.com/office/drawing/2014/main" id="{D980B97D-7331-1724-4834-18ED1F33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76" y="2136709"/>
            <a:ext cx="3994538" cy="2661361"/>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Астерикс на Олимпийских играх - 2008: актеры, рейтинг и отзывы на канале  Дом кино">
            <a:extLst>
              <a:ext uri="{FF2B5EF4-FFF2-40B4-BE49-F238E27FC236}">
                <a16:creationId xmlns:a16="http://schemas.microsoft.com/office/drawing/2014/main" id="{C586F59B-7711-38EB-867F-03A0F5BA4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006" y="3149081"/>
            <a:ext cx="4723363" cy="354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81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DA7E2E-446E-9D8C-EC8C-F320B887CA99}"/>
              </a:ext>
            </a:extLst>
          </p:cNvPr>
          <p:cNvSpPr>
            <a:spLocks noGrp="1"/>
          </p:cNvSpPr>
          <p:nvPr>
            <p:ph type="title"/>
          </p:nvPr>
        </p:nvSpPr>
        <p:spPr/>
        <p:txBody>
          <a:bodyPr>
            <a:normAutofit/>
          </a:bodyPr>
          <a:lstStyle/>
          <a:p>
            <a:r>
              <a:rPr lang="ru-RU" dirty="0"/>
              <a:t>Конкурентность-</a:t>
            </a:r>
            <a:br>
              <a:rPr lang="ru-RU" dirty="0"/>
            </a:br>
            <a:r>
              <a:rPr lang="ru-RU" dirty="0"/>
              <a:t>Параллельность+</a:t>
            </a:r>
          </a:p>
        </p:txBody>
      </p:sp>
      <p:pic>
        <p:nvPicPr>
          <p:cNvPr id="24584" name="Picture 8" descr="ДЕТСКИЕ ДОМИКИ НА ЗАКАЗ">
            <a:extLst>
              <a:ext uri="{FF2B5EF4-FFF2-40B4-BE49-F238E27FC236}">
                <a16:creationId xmlns:a16="http://schemas.microsoft.com/office/drawing/2014/main" id="{A35910FC-03EB-43BC-9710-0DA8A6C3A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06" y="1828802"/>
            <a:ext cx="1866121" cy="18661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ДЕТСКИЕ ДОМИКИ НА ЗАКАЗ">
            <a:extLst>
              <a:ext uri="{FF2B5EF4-FFF2-40B4-BE49-F238E27FC236}">
                <a16:creationId xmlns:a16="http://schemas.microsoft.com/office/drawing/2014/main" id="{665254DE-6C98-1900-1AFA-FF4392672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530" y="1562879"/>
            <a:ext cx="1866121" cy="18661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ДЕТСКИЕ ДОМИКИ НА ЗАКАЗ">
            <a:extLst>
              <a:ext uri="{FF2B5EF4-FFF2-40B4-BE49-F238E27FC236}">
                <a16:creationId xmlns:a16="http://schemas.microsoft.com/office/drawing/2014/main" id="{F5A1E91D-82C5-B52F-F627-658B218AA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179" y="3828661"/>
            <a:ext cx="1866121" cy="186612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Группа 17">
            <a:extLst>
              <a:ext uri="{FF2B5EF4-FFF2-40B4-BE49-F238E27FC236}">
                <a16:creationId xmlns:a16="http://schemas.microsoft.com/office/drawing/2014/main" id="{7985E6CD-82DB-B3C7-591E-8EED50B8E66B}"/>
              </a:ext>
            </a:extLst>
          </p:cNvPr>
          <p:cNvGrpSpPr/>
          <p:nvPr/>
        </p:nvGrpSpPr>
        <p:grpSpPr>
          <a:xfrm>
            <a:off x="8011790" y="2437331"/>
            <a:ext cx="2331191" cy="2324390"/>
            <a:chOff x="8011790" y="2437331"/>
            <a:chExt cx="2331191" cy="2324390"/>
          </a:xfrm>
        </p:grpSpPr>
        <p:pic>
          <p:nvPicPr>
            <p:cNvPr id="12" name="Picture 6" descr="Более 50 900 работ на тему «маляр»: стоковые фото, картинки и изображения  royalty-free - iStock">
              <a:extLst>
                <a:ext uri="{FF2B5EF4-FFF2-40B4-BE49-F238E27FC236}">
                  <a16:creationId xmlns:a16="http://schemas.microsoft.com/office/drawing/2014/main" id="{CF18A9AB-4D84-3020-D893-901F97C5F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6046" y="2703253"/>
              <a:ext cx="926935" cy="9916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Более 50 900 работ на тему «маляр»: стоковые фото, картинки и изображения  royalty-free - iStock">
              <a:extLst>
                <a:ext uri="{FF2B5EF4-FFF2-40B4-BE49-F238E27FC236}">
                  <a16:creationId xmlns:a16="http://schemas.microsoft.com/office/drawing/2014/main" id="{04738BC6-7AE0-0B77-22A6-089C621DC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1790" y="2437331"/>
              <a:ext cx="926935" cy="9916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Более 50 900 работ на тему «маляр»: стоковые фото, картинки и изображения  royalty-free - iStock">
              <a:extLst>
                <a:ext uri="{FF2B5EF4-FFF2-40B4-BE49-F238E27FC236}">
                  <a16:creationId xmlns:a16="http://schemas.microsoft.com/office/drawing/2014/main" id="{C5FADA91-374A-ECAE-1CA3-0EC61F201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6135" y="3770052"/>
              <a:ext cx="926935" cy="9916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005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4 -0.01458 L -0.29414 -0.14514 " pathEditMode="relative" ptsTypes="AA">
                                      <p:cBhvr>
                                        <p:cTn id="6" dur="2000" fill="hold"/>
                                        <p:tgtEl>
                                          <p:spTgt spid="1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14"/>
                                        </p:tgtEl>
                                        <p:attrNameLst>
                                          <p:attrName>fillcolor</p:attrName>
                                        </p:attrNameLst>
                                      </p:cBhvr>
                                      <p:to>
                                        <a:schemeClr val="accent2"/>
                                      </p:to>
                                    </p:animClr>
                                    <p:set>
                                      <p:cBhvr>
                                        <p:cTn id="11" dur="2000" fill="hold"/>
                                        <p:tgtEl>
                                          <p:spTgt spid="14"/>
                                        </p:tgtEl>
                                        <p:attrNameLst>
                                          <p:attrName>fill.type</p:attrName>
                                        </p:attrNameLst>
                                      </p:cBhvr>
                                      <p:to>
                                        <p:strVal val="solid"/>
                                      </p:to>
                                    </p:set>
                                    <p:set>
                                      <p:cBhvr>
                                        <p:cTn id="12" dur="2000" fill="hold"/>
                                        <p:tgtEl>
                                          <p:spTgt spid="14"/>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29414 -0.14792 L -0.38294 0.20579 " pathEditMode="relative" ptsTypes="AA">
                                      <p:cBhvr>
                                        <p:cTn id="16" dur="2000" fill="hold"/>
                                        <p:tgtEl>
                                          <p:spTgt spid="18"/>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2000" fill="hold"/>
                                        <p:tgtEl>
                                          <p:spTgt spid="15"/>
                                        </p:tgtEl>
                                        <p:attrNameLst>
                                          <p:attrName>fillcolor</p:attrName>
                                        </p:attrNameLst>
                                      </p:cBhvr>
                                      <p:to>
                                        <a:schemeClr val="accent2"/>
                                      </p:to>
                                    </p:animClr>
                                    <p:set>
                                      <p:cBhvr>
                                        <p:cTn id="21" dur="2000" fill="hold"/>
                                        <p:tgtEl>
                                          <p:spTgt spid="15"/>
                                        </p:tgtEl>
                                        <p:attrNameLst>
                                          <p:attrName>fill.type</p:attrName>
                                        </p:attrNameLst>
                                      </p:cBhvr>
                                      <p:to>
                                        <p:strVal val="solid"/>
                                      </p:to>
                                    </p:set>
                                    <p:set>
                                      <p:cBhvr>
                                        <p:cTn id="22" dur="2000" fill="hold"/>
                                        <p:tgtEl>
                                          <p:spTgt spid="15"/>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38294 0.20717 L -0.59127 -0.09352 " pathEditMode="relative" ptsTypes="AA">
                                      <p:cBhvr>
                                        <p:cTn id="26" dur="2000" fill="hold"/>
                                        <p:tgtEl>
                                          <p:spTgt spid="18"/>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24584"/>
                                        </p:tgtEl>
                                        <p:attrNameLst>
                                          <p:attrName>fillcolor</p:attrName>
                                        </p:attrNameLst>
                                      </p:cBhvr>
                                      <p:to>
                                        <a:schemeClr val="accent2"/>
                                      </p:to>
                                    </p:animClr>
                                    <p:set>
                                      <p:cBhvr>
                                        <p:cTn id="31" dur="2000" fill="hold"/>
                                        <p:tgtEl>
                                          <p:spTgt spid="24584"/>
                                        </p:tgtEl>
                                        <p:attrNameLst>
                                          <p:attrName>fill.type</p:attrName>
                                        </p:attrNameLst>
                                      </p:cBhvr>
                                      <p:to>
                                        <p:strVal val="solid"/>
                                      </p:to>
                                    </p:set>
                                    <p:set>
                                      <p:cBhvr>
                                        <p:cTn id="32" dur="2000" fill="hold"/>
                                        <p:tgtEl>
                                          <p:spTgt spid="2458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DA7E2E-446E-9D8C-EC8C-F320B887CA99}"/>
              </a:ext>
            </a:extLst>
          </p:cNvPr>
          <p:cNvSpPr>
            <a:spLocks noGrp="1"/>
          </p:cNvSpPr>
          <p:nvPr>
            <p:ph type="title"/>
          </p:nvPr>
        </p:nvSpPr>
        <p:spPr/>
        <p:txBody>
          <a:bodyPr>
            <a:normAutofit/>
          </a:bodyPr>
          <a:lstStyle/>
          <a:p>
            <a:r>
              <a:rPr lang="ru-RU" dirty="0"/>
              <a:t>Конкурентность+</a:t>
            </a:r>
            <a:br>
              <a:rPr lang="ru-RU" dirty="0"/>
            </a:br>
            <a:r>
              <a:rPr lang="ru-RU" dirty="0"/>
              <a:t>Параллельность+</a:t>
            </a:r>
          </a:p>
        </p:txBody>
      </p:sp>
      <p:pic>
        <p:nvPicPr>
          <p:cNvPr id="24580" name="Picture 4" descr="Что значит мем &quot;мудрое дерево с лицом&quot; | Dreven - мир оголтелого  постмодерна | Дзен">
            <a:extLst>
              <a:ext uri="{FF2B5EF4-FFF2-40B4-BE49-F238E27FC236}">
                <a16:creationId xmlns:a16="http://schemas.microsoft.com/office/drawing/2014/main" id="{564F4851-1454-F65A-B9C0-CAB1EC946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609" y="2166773"/>
            <a:ext cx="1831100" cy="1773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Что значит мем &quot;мудрое дерево с лицом&quot; | Dreven - мир оголтелого  постмодерна | Дзен">
            <a:extLst>
              <a:ext uri="{FF2B5EF4-FFF2-40B4-BE49-F238E27FC236}">
                <a16:creationId xmlns:a16="http://schemas.microsoft.com/office/drawing/2014/main" id="{14B371CB-E9AB-BBAB-F8F3-63C3EECAE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753" y="2166773"/>
            <a:ext cx="1831100" cy="1773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Что значит мем &quot;мудрое дерево с лицом&quot; | Dreven - мир оголтелого  постмодерна | Дзен">
            <a:extLst>
              <a:ext uri="{FF2B5EF4-FFF2-40B4-BE49-F238E27FC236}">
                <a16:creationId xmlns:a16="http://schemas.microsoft.com/office/drawing/2014/main" id="{BB0BCFF5-3F07-C8A2-AE21-AF061CE6D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554" y="4854621"/>
            <a:ext cx="1831100" cy="1773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ota 2 - Timbersaw">
            <a:extLst>
              <a:ext uri="{FF2B5EF4-FFF2-40B4-BE49-F238E27FC236}">
                <a16:creationId xmlns:a16="http://schemas.microsoft.com/office/drawing/2014/main" id="{B2253DAF-2715-3B49-A528-7D489B81C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779" y="1985281"/>
            <a:ext cx="1526139" cy="15261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ota 2 - Timbersaw">
            <a:extLst>
              <a:ext uri="{FF2B5EF4-FFF2-40B4-BE49-F238E27FC236}">
                <a16:creationId xmlns:a16="http://schemas.microsoft.com/office/drawing/2014/main" id="{EC74DD8C-39EC-F222-175F-785C55EF4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3746" y="1985280"/>
            <a:ext cx="1526139" cy="15261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ota 2 - Timbersaw">
            <a:extLst>
              <a:ext uri="{FF2B5EF4-FFF2-40B4-BE49-F238E27FC236}">
                <a16:creationId xmlns:a16="http://schemas.microsoft.com/office/drawing/2014/main" id="{3F7B982B-B2C9-AC71-E9FD-A910FECC7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5763" y="3429000"/>
            <a:ext cx="1526139" cy="152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75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56 0.00602 L -0.60963 0.05371 " pathEditMode="relative" ptsTypes="AA">
                                      <p:cBhvr>
                                        <p:cTn id="6" dur="2000" fill="hold"/>
                                        <p:tgtEl>
                                          <p:spTgt spid="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156 0.01968 L -0.4401 0.04283 " pathEditMode="relative" ptsTypes="AA">
                                      <p:cBhvr>
                                        <p:cTn id="10" dur="2000" fill="hold"/>
                                        <p:tgtEl>
                                          <p:spTgt spid="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443 0.00394 L -0.62252 0.22431 " pathEditMode="relative" ptsTypes="AA">
                                      <p:cBhvr>
                                        <p:cTn id="14" dur="2000" fill="hold"/>
                                        <p:tgtEl>
                                          <p:spTgt spid="10"/>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4580"/>
                                        </p:tgtEl>
                                      </p:cBhvr>
                                    </p:animEffect>
                                    <p:set>
                                      <p:cBhvr>
                                        <p:cTn id="19" dur="1" fill="hold">
                                          <p:stCondLst>
                                            <p:cond delay="499"/>
                                          </p:stCondLst>
                                        </p:cTn>
                                        <p:tgtEl>
                                          <p:spTgt spid="24580"/>
                                        </p:tgtEl>
                                        <p:attrNameLst>
                                          <p:attrName>style.visibility</p:attrName>
                                        </p:attrNameLst>
                                      </p:cBhvr>
                                      <p:to>
                                        <p:strVal val="hidden"/>
                                      </p:to>
                                    </p:set>
                                  </p:childTnLst>
                                </p:cTn>
                              </p:par>
                              <p:par>
                                <p:cTn id="20" presetID="5" presetClass="exit" presetSubtype="10" fill="hold" nodeType="withEffect">
                                  <p:stCondLst>
                                    <p:cond delay="0"/>
                                  </p:stCondLst>
                                  <p:childTnLst>
                                    <p:animEffect transition="out" filter="checkerboard(across)">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AAD8A7-2AC6-9890-4AAD-C007F084F596}"/>
              </a:ext>
            </a:extLst>
          </p:cNvPr>
          <p:cNvSpPr>
            <a:spLocks noGrp="1"/>
          </p:cNvSpPr>
          <p:nvPr>
            <p:ph type="title"/>
          </p:nvPr>
        </p:nvSpPr>
        <p:spPr>
          <a:xfrm>
            <a:off x="838199" y="761365"/>
            <a:ext cx="10515600" cy="1325563"/>
          </a:xfrm>
        </p:spPr>
        <p:txBody>
          <a:bodyPr/>
          <a:lstStyle/>
          <a:p>
            <a:pPr algn="ctr"/>
            <a:r>
              <a:rPr lang="ru-RU" dirty="0"/>
              <a:t>Есть вопросы по параллелизму?</a:t>
            </a:r>
            <a:br>
              <a:rPr lang="ru-RU" dirty="0"/>
            </a:br>
            <a:r>
              <a:rPr lang="ru-RU" dirty="0"/>
              <a:t>Ясно ли в чем различие К и П?</a:t>
            </a:r>
          </a:p>
        </p:txBody>
      </p:sp>
      <p:pic>
        <p:nvPicPr>
          <p:cNvPr id="19460" name="Picture 4" descr="Confused Travolta | Funny gif, Funny short clips, John travolta meme">
            <a:extLst>
              <a:ext uri="{FF2B5EF4-FFF2-40B4-BE49-F238E27FC236}">
                <a16:creationId xmlns:a16="http://schemas.microsoft.com/office/drawing/2014/main" id="{C1E1F4E0-8684-2CAB-9276-DC0A40BC7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170" y="4521200"/>
            <a:ext cx="2499659" cy="242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693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2345CE-6AE1-5C92-F19C-E7ABA2AEACED}"/>
              </a:ext>
            </a:extLst>
          </p:cNvPr>
          <p:cNvSpPr>
            <a:spLocks noGrp="1"/>
          </p:cNvSpPr>
          <p:nvPr>
            <p:ph type="title"/>
          </p:nvPr>
        </p:nvSpPr>
        <p:spPr/>
        <p:txBody>
          <a:bodyPr/>
          <a:lstStyle/>
          <a:p>
            <a:r>
              <a:rPr lang="ru-RU" dirty="0"/>
              <a:t>Нам, разработчикам, хотелось бы</a:t>
            </a:r>
            <a:r>
              <a:rPr lang="en-US" dirty="0"/>
              <a:t>:</a:t>
            </a:r>
            <a:endParaRPr lang="ru-RU" dirty="0"/>
          </a:p>
        </p:txBody>
      </p:sp>
      <p:sp>
        <p:nvSpPr>
          <p:cNvPr id="3" name="Объект 2">
            <a:extLst>
              <a:ext uri="{FF2B5EF4-FFF2-40B4-BE49-F238E27FC236}">
                <a16:creationId xmlns:a16="http://schemas.microsoft.com/office/drawing/2014/main" id="{42307A36-E6B9-F646-E9E7-AF51359DD3E4}"/>
              </a:ext>
            </a:extLst>
          </p:cNvPr>
          <p:cNvSpPr>
            <a:spLocks noGrp="1"/>
          </p:cNvSpPr>
          <p:nvPr>
            <p:ph idx="1"/>
          </p:nvPr>
        </p:nvSpPr>
        <p:spPr/>
        <p:txBody>
          <a:bodyPr/>
          <a:lstStyle/>
          <a:p>
            <a:r>
              <a:rPr lang="ru-RU" dirty="0"/>
              <a:t>Уметь писать </a:t>
            </a:r>
            <a:r>
              <a:rPr lang="ru-RU" b="1" dirty="0"/>
              <a:t>конкурентные</a:t>
            </a:r>
            <a:r>
              <a:rPr lang="ru-RU" dirty="0"/>
              <a:t> сервисы.</a:t>
            </a:r>
          </a:p>
          <a:p>
            <a:r>
              <a:rPr lang="ru-RU" dirty="0"/>
              <a:t>Использовать </a:t>
            </a:r>
            <a:r>
              <a:rPr lang="ru-RU" b="1" dirty="0"/>
              <a:t>параллелизм</a:t>
            </a:r>
            <a:r>
              <a:rPr lang="ru-RU" dirty="0"/>
              <a:t> для ускорения наших сервисов.</a:t>
            </a:r>
          </a:p>
        </p:txBody>
      </p:sp>
      <p:pic>
        <p:nvPicPr>
          <p:cNvPr id="7170" name="Picture 2" descr="A small kitten dressed in a tiny tuxedo sitting in front of a computer, its paws raised in excitement as if it just won a game or accomplished something significant. The scene captures the joy and triumph of the kitten, with the computer screen glowing softly to highlight the achievement. The surroundings suggest a cozy home office, with a few cat toys scattered around, adding a whimsical touch to the setting.">
            <a:extLst>
              <a:ext uri="{FF2B5EF4-FFF2-40B4-BE49-F238E27FC236}">
                <a16:creationId xmlns:a16="http://schemas.microsoft.com/office/drawing/2014/main" id="{63B1C1E1-0FA0-F424-317C-782BA3295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160" y="3215473"/>
            <a:ext cx="3542044" cy="354204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579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2345CE-6AE1-5C92-F19C-E7ABA2AEACED}"/>
              </a:ext>
            </a:extLst>
          </p:cNvPr>
          <p:cNvSpPr>
            <a:spLocks noGrp="1"/>
          </p:cNvSpPr>
          <p:nvPr>
            <p:ph type="title"/>
          </p:nvPr>
        </p:nvSpPr>
        <p:spPr/>
        <p:txBody>
          <a:bodyPr/>
          <a:lstStyle/>
          <a:p>
            <a:r>
              <a:rPr lang="ru-RU" dirty="0"/>
              <a:t>Дальнейший план</a:t>
            </a:r>
          </a:p>
        </p:txBody>
      </p:sp>
      <p:sp>
        <p:nvSpPr>
          <p:cNvPr id="3" name="Объект 2">
            <a:extLst>
              <a:ext uri="{FF2B5EF4-FFF2-40B4-BE49-F238E27FC236}">
                <a16:creationId xmlns:a16="http://schemas.microsoft.com/office/drawing/2014/main" id="{42307A36-E6B9-F646-E9E7-AF51359DD3E4}"/>
              </a:ext>
            </a:extLst>
          </p:cNvPr>
          <p:cNvSpPr>
            <a:spLocks noGrp="1"/>
          </p:cNvSpPr>
          <p:nvPr>
            <p:ph idx="1"/>
          </p:nvPr>
        </p:nvSpPr>
        <p:spPr/>
        <p:txBody>
          <a:bodyPr>
            <a:normAutofit/>
          </a:bodyPr>
          <a:lstStyle/>
          <a:p>
            <a:r>
              <a:rPr lang="ru-RU" sz="3200" dirty="0"/>
              <a:t>Конкурентность достигается тремя основными способами</a:t>
            </a:r>
          </a:p>
          <a:p>
            <a:pPr lvl="1"/>
            <a:r>
              <a:rPr lang="ru-RU" sz="2800" u="sng" dirty="0"/>
              <a:t>Горизонтальное масштабирование</a:t>
            </a:r>
          </a:p>
          <a:p>
            <a:pPr lvl="1"/>
            <a:r>
              <a:rPr lang="ru-RU" sz="2800" dirty="0"/>
              <a:t>Многопоточность</a:t>
            </a:r>
          </a:p>
          <a:p>
            <a:pPr lvl="1"/>
            <a:r>
              <a:rPr lang="ru-RU" sz="2800" dirty="0"/>
              <a:t>Асинхронность</a:t>
            </a:r>
          </a:p>
          <a:p>
            <a:r>
              <a:rPr lang="ru-RU" sz="3200" dirty="0"/>
              <a:t>Параллелизм можно достичь с помощью</a:t>
            </a:r>
            <a:r>
              <a:rPr lang="en-US" sz="3200" dirty="0"/>
              <a:t>:</a:t>
            </a:r>
          </a:p>
          <a:p>
            <a:pPr lvl="1"/>
            <a:r>
              <a:rPr lang="ru-RU" sz="2800" dirty="0"/>
              <a:t>Многопоточности</a:t>
            </a:r>
          </a:p>
        </p:txBody>
      </p:sp>
    </p:spTree>
    <p:extLst>
      <p:ext uri="{BB962C8B-B14F-4D97-AF65-F5344CB8AC3E}">
        <p14:creationId xmlns:p14="http://schemas.microsoft.com/office/powerpoint/2010/main" val="756227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FBB2B3-1185-9E3E-F860-0761C2C266BC}"/>
              </a:ext>
            </a:extLst>
          </p:cNvPr>
          <p:cNvSpPr>
            <a:spLocks noGrp="1"/>
          </p:cNvSpPr>
          <p:nvPr>
            <p:ph type="title"/>
          </p:nvPr>
        </p:nvSpPr>
        <p:spPr/>
        <p:txBody>
          <a:bodyPr>
            <a:normAutofit/>
          </a:bodyPr>
          <a:lstStyle/>
          <a:p>
            <a:r>
              <a:rPr lang="ru-RU" sz="4000" dirty="0"/>
              <a:t>О чем эта лекция?</a:t>
            </a:r>
          </a:p>
        </p:txBody>
      </p:sp>
      <p:sp>
        <p:nvSpPr>
          <p:cNvPr id="3" name="Объект 2">
            <a:extLst>
              <a:ext uri="{FF2B5EF4-FFF2-40B4-BE49-F238E27FC236}">
                <a16:creationId xmlns:a16="http://schemas.microsoft.com/office/drawing/2014/main" id="{0B89CEF5-8D71-2BDE-891E-8D08DB6DCEF0}"/>
              </a:ext>
            </a:extLst>
          </p:cNvPr>
          <p:cNvSpPr>
            <a:spLocks noGrp="1"/>
          </p:cNvSpPr>
          <p:nvPr>
            <p:ph idx="1"/>
          </p:nvPr>
        </p:nvSpPr>
        <p:spPr>
          <a:xfrm>
            <a:off x="838200" y="1825625"/>
            <a:ext cx="3391968" cy="4351338"/>
          </a:xfrm>
        </p:spPr>
        <p:txBody>
          <a:bodyPr>
            <a:normAutofit/>
          </a:bodyPr>
          <a:lstStyle/>
          <a:p>
            <a:r>
              <a:rPr lang="ru-RU" dirty="0"/>
              <a:t>Конкурентность</a:t>
            </a:r>
          </a:p>
          <a:p>
            <a:r>
              <a:rPr lang="ru-RU" dirty="0"/>
              <a:t>Параллелизм</a:t>
            </a:r>
          </a:p>
          <a:p>
            <a:r>
              <a:rPr lang="ru-RU" dirty="0"/>
              <a:t>Многопоточность</a:t>
            </a:r>
          </a:p>
          <a:p>
            <a:r>
              <a:rPr lang="ru-RU" dirty="0"/>
              <a:t>Асинхронность</a:t>
            </a:r>
          </a:p>
          <a:p>
            <a:pPr marL="0" indent="0">
              <a:buNone/>
            </a:pPr>
            <a:endParaRPr lang="ru-RU" dirty="0"/>
          </a:p>
        </p:txBody>
      </p:sp>
    </p:spTree>
    <p:extLst>
      <p:ext uri="{BB962C8B-B14F-4D97-AF65-F5344CB8AC3E}">
        <p14:creationId xmlns:p14="http://schemas.microsoft.com/office/powerpoint/2010/main" val="1368610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152978-DCAF-3BC2-EBAD-0C07A0581326}"/>
              </a:ext>
            </a:extLst>
          </p:cNvPr>
          <p:cNvSpPr>
            <a:spLocks noGrp="1"/>
          </p:cNvSpPr>
          <p:nvPr>
            <p:ph type="title"/>
          </p:nvPr>
        </p:nvSpPr>
        <p:spPr>
          <a:xfrm>
            <a:off x="0" y="0"/>
            <a:ext cx="10515600" cy="1325563"/>
          </a:xfrm>
        </p:spPr>
        <p:txBody>
          <a:bodyPr>
            <a:normAutofit/>
          </a:bodyPr>
          <a:lstStyle/>
          <a:p>
            <a:r>
              <a:rPr lang="ru-RU" sz="3200" dirty="0"/>
              <a:t>Конкурентность через многопоточность </a:t>
            </a:r>
          </a:p>
        </p:txBody>
      </p:sp>
      <p:sp>
        <p:nvSpPr>
          <p:cNvPr id="3" name="Прямоугольник 2">
            <a:extLst>
              <a:ext uri="{FF2B5EF4-FFF2-40B4-BE49-F238E27FC236}">
                <a16:creationId xmlns:a16="http://schemas.microsoft.com/office/drawing/2014/main" id="{3E843370-D3CE-E90C-9250-24610B92A4E1}"/>
              </a:ext>
            </a:extLst>
          </p:cNvPr>
          <p:cNvSpPr/>
          <p:nvPr/>
        </p:nvSpPr>
        <p:spPr>
          <a:xfrm>
            <a:off x="394636" y="1058779"/>
            <a:ext cx="11242307" cy="542864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Машина</a:t>
            </a:r>
          </a:p>
        </p:txBody>
      </p:sp>
      <p:sp>
        <p:nvSpPr>
          <p:cNvPr id="4" name="Прямоугольник 3">
            <a:extLst>
              <a:ext uri="{FF2B5EF4-FFF2-40B4-BE49-F238E27FC236}">
                <a16:creationId xmlns:a16="http://schemas.microsoft.com/office/drawing/2014/main" id="{A2D0739E-6F0F-7BCA-439B-7DD91EF14D37}"/>
              </a:ext>
            </a:extLst>
          </p:cNvPr>
          <p:cNvSpPr/>
          <p:nvPr/>
        </p:nvSpPr>
        <p:spPr>
          <a:xfrm>
            <a:off x="741145" y="1413310"/>
            <a:ext cx="10626291" cy="49682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Операционная система</a:t>
            </a:r>
          </a:p>
        </p:txBody>
      </p:sp>
      <p:sp>
        <p:nvSpPr>
          <p:cNvPr id="5" name="Скругленный прямоугольник 4">
            <a:extLst>
              <a:ext uri="{FF2B5EF4-FFF2-40B4-BE49-F238E27FC236}">
                <a16:creationId xmlns:a16="http://schemas.microsoft.com/office/drawing/2014/main" id="{684C7157-FAA8-8447-6CC1-BB651450B333}"/>
              </a:ext>
            </a:extLst>
          </p:cNvPr>
          <p:cNvSpPr/>
          <p:nvPr/>
        </p:nvSpPr>
        <p:spPr>
          <a:xfrm>
            <a:off x="1378816" y="2913732"/>
            <a:ext cx="5782379" cy="315018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Процесс 1</a:t>
            </a:r>
          </a:p>
        </p:txBody>
      </p:sp>
      <p:sp>
        <p:nvSpPr>
          <p:cNvPr id="11" name="Прямоугольник 10">
            <a:extLst>
              <a:ext uri="{FF2B5EF4-FFF2-40B4-BE49-F238E27FC236}">
                <a16:creationId xmlns:a16="http://schemas.microsoft.com/office/drawing/2014/main" id="{94EB6789-2C04-46AB-F80D-ABBD18C55431}"/>
              </a:ext>
            </a:extLst>
          </p:cNvPr>
          <p:cNvSpPr/>
          <p:nvPr/>
        </p:nvSpPr>
        <p:spPr>
          <a:xfrm>
            <a:off x="1925052" y="3569050"/>
            <a:ext cx="1135781" cy="633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1</a:t>
            </a:r>
          </a:p>
        </p:txBody>
      </p:sp>
      <p:sp>
        <p:nvSpPr>
          <p:cNvPr id="12" name="Прямоугольник 11">
            <a:extLst>
              <a:ext uri="{FF2B5EF4-FFF2-40B4-BE49-F238E27FC236}">
                <a16:creationId xmlns:a16="http://schemas.microsoft.com/office/drawing/2014/main" id="{40DC665B-149D-7668-2789-57DAC64019EB}"/>
              </a:ext>
            </a:extLst>
          </p:cNvPr>
          <p:cNvSpPr/>
          <p:nvPr/>
        </p:nvSpPr>
        <p:spPr>
          <a:xfrm>
            <a:off x="1925051" y="4434524"/>
            <a:ext cx="1135781" cy="633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2</a:t>
            </a:r>
          </a:p>
        </p:txBody>
      </p:sp>
      <p:sp>
        <p:nvSpPr>
          <p:cNvPr id="19" name="Прямоугольник 18">
            <a:extLst>
              <a:ext uri="{FF2B5EF4-FFF2-40B4-BE49-F238E27FC236}">
                <a16:creationId xmlns:a16="http://schemas.microsoft.com/office/drawing/2014/main" id="{A7341691-2B1D-3E2B-7D21-257737352ED2}"/>
              </a:ext>
            </a:extLst>
          </p:cNvPr>
          <p:cNvSpPr/>
          <p:nvPr/>
        </p:nvSpPr>
        <p:spPr>
          <a:xfrm>
            <a:off x="3407342" y="3589662"/>
            <a:ext cx="1135781" cy="633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3</a:t>
            </a:r>
          </a:p>
        </p:txBody>
      </p:sp>
      <p:sp>
        <p:nvSpPr>
          <p:cNvPr id="20" name="Прямоугольник 19">
            <a:extLst>
              <a:ext uri="{FF2B5EF4-FFF2-40B4-BE49-F238E27FC236}">
                <a16:creationId xmlns:a16="http://schemas.microsoft.com/office/drawing/2014/main" id="{36F7A111-E2C5-A802-D75A-146616ED0AAB}"/>
              </a:ext>
            </a:extLst>
          </p:cNvPr>
          <p:cNvSpPr/>
          <p:nvPr/>
        </p:nvSpPr>
        <p:spPr>
          <a:xfrm>
            <a:off x="3407342" y="4415272"/>
            <a:ext cx="1135781" cy="633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4</a:t>
            </a:r>
          </a:p>
        </p:txBody>
      </p:sp>
    </p:spTree>
    <p:extLst>
      <p:ext uri="{BB962C8B-B14F-4D97-AF65-F5344CB8AC3E}">
        <p14:creationId xmlns:p14="http://schemas.microsoft.com/office/powerpoint/2010/main" val="1975239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152978-DCAF-3BC2-EBAD-0C07A0581326}"/>
              </a:ext>
            </a:extLst>
          </p:cNvPr>
          <p:cNvSpPr>
            <a:spLocks noGrp="1"/>
          </p:cNvSpPr>
          <p:nvPr>
            <p:ph type="title"/>
          </p:nvPr>
        </p:nvSpPr>
        <p:spPr>
          <a:xfrm>
            <a:off x="0" y="0"/>
            <a:ext cx="10515600" cy="1325563"/>
          </a:xfrm>
        </p:spPr>
        <p:txBody>
          <a:bodyPr>
            <a:normAutofit/>
          </a:bodyPr>
          <a:lstStyle/>
          <a:p>
            <a:r>
              <a:rPr lang="ru-RU" sz="3200" dirty="0"/>
              <a:t>Конкурентность через многопоточность </a:t>
            </a:r>
          </a:p>
        </p:txBody>
      </p:sp>
      <p:sp>
        <p:nvSpPr>
          <p:cNvPr id="6" name="Скругленный прямоугольник 5">
            <a:extLst>
              <a:ext uri="{FF2B5EF4-FFF2-40B4-BE49-F238E27FC236}">
                <a16:creationId xmlns:a16="http://schemas.microsoft.com/office/drawing/2014/main" id="{246BABB4-4972-7C94-A2FD-A9D2CDD7CCD3}"/>
              </a:ext>
            </a:extLst>
          </p:cNvPr>
          <p:cNvSpPr/>
          <p:nvPr/>
        </p:nvSpPr>
        <p:spPr>
          <a:xfrm>
            <a:off x="8145377" y="1065680"/>
            <a:ext cx="2028526" cy="506561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Процесс</a:t>
            </a:r>
          </a:p>
        </p:txBody>
      </p:sp>
      <p:sp>
        <p:nvSpPr>
          <p:cNvPr id="7" name="Прямоугольник 6">
            <a:extLst>
              <a:ext uri="{FF2B5EF4-FFF2-40B4-BE49-F238E27FC236}">
                <a16:creationId xmlns:a16="http://schemas.microsoft.com/office/drawing/2014/main" id="{88E00767-C9CF-21A6-801C-537518937023}"/>
              </a:ext>
            </a:extLst>
          </p:cNvPr>
          <p:cNvSpPr/>
          <p:nvPr/>
        </p:nvSpPr>
        <p:spPr>
          <a:xfrm>
            <a:off x="8691612" y="1720999"/>
            <a:ext cx="1135781" cy="6336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1</a:t>
            </a:r>
          </a:p>
        </p:txBody>
      </p:sp>
      <p:sp>
        <p:nvSpPr>
          <p:cNvPr id="8" name="Прямоугольник 7">
            <a:extLst>
              <a:ext uri="{FF2B5EF4-FFF2-40B4-BE49-F238E27FC236}">
                <a16:creationId xmlns:a16="http://schemas.microsoft.com/office/drawing/2014/main" id="{EF6F7D56-F2D5-780D-01ED-1777C6914304}"/>
              </a:ext>
            </a:extLst>
          </p:cNvPr>
          <p:cNvSpPr/>
          <p:nvPr/>
        </p:nvSpPr>
        <p:spPr>
          <a:xfrm>
            <a:off x="8691611" y="2586473"/>
            <a:ext cx="1135781" cy="6336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2</a:t>
            </a:r>
          </a:p>
        </p:txBody>
      </p:sp>
      <p:sp>
        <p:nvSpPr>
          <p:cNvPr id="9" name="Прямоугольник 8">
            <a:extLst>
              <a:ext uri="{FF2B5EF4-FFF2-40B4-BE49-F238E27FC236}">
                <a16:creationId xmlns:a16="http://schemas.microsoft.com/office/drawing/2014/main" id="{4C72E05A-261B-44A8-AFDE-F3653935EEE5}"/>
              </a:ext>
            </a:extLst>
          </p:cNvPr>
          <p:cNvSpPr/>
          <p:nvPr/>
        </p:nvSpPr>
        <p:spPr>
          <a:xfrm>
            <a:off x="8691611" y="3568490"/>
            <a:ext cx="1135781" cy="63366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3</a:t>
            </a:r>
          </a:p>
        </p:txBody>
      </p:sp>
      <p:sp>
        <p:nvSpPr>
          <p:cNvPr id="10" name="Прямоугольник 9">
            <a:extLst>
              <a:ext uri="{FF2B5EF4-FFF2-40B4-BE49-F238E27FC236}">
                <a16:creationId xmlns:a16="http://schemas.microsoft.com/office/drawing/2014/main" id="{BF895817-8FF1-0237-DD27-6B1CD75FA2E6}"/>
              </a:ext>
            </a:extLst>
          </p:cNvPr>
          <p:cNvSpPr/>
          <p:nvPr/>
        </p:nvSpPr>
        <p:spPr>
          <a:xfrm>
            <a:off x="8691610" y="4503337"/>
            <a:ext cx="1135781" cy="633665"/>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4</a:t>
            </a:r>
          </a:p>
        </p:txBody>
      </p:sp>
      <p:sp>
        <p:nvSpPr>
          <p:cNvPr id="13" name="Овал 12">
            <a:extLst>
              <a:ext uri="{FF2B5EF4-FFF2-40B4-BE49-F238E27FC236}">
                <a16:creationId xmlns:a16="http://schemas.microsoft.com/office/drawing/2014/main" id="{AEF1E5F6-A78B-AA10-A899-5DBDEA69434B}"/>
              </a:ext>
            </a:extLst>
          </p:cNvPr>
          <p:cNvSpPr/>
          <p:nvPr/>
        </p:nvSpPr>
        <p:spPr>
          <a:xfrm>
            <a:off x="1467852" y="2218305"/>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T1</a:t>
            </a:r>
            <a:endParaRPr lang="ru-RU" dirty="0"/>
          </a:p>
        </p:txBody>
      </p:sp>
      <p:sp>
        <p:nvSpPr>
          <p:cNvPr id="14" name="Овал 13">
            <a:extLst>
              <a:ext uri="{FF2B5EF4-FFF2-40B4-BE49-F238E27FC236}">
                <a16:creationId xmlns:a16="http://schemas.microsoft.com/office/drawing/2014/main" id="{E5C64992-CEB5-A88B-E3E3-DB1660DC1F59}"/>
              </a:ext>
            </a:extLst>
          </p:cNvPr>
          <p:cNvSpPr/>
          <p:nvPr/>
        </p:nvSpPr>
        <p:spPr>
          <a:xfrm>
            <a:off x="1575335" y="3006374"/>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T2</a:t>
            </a:r>
            <a:endParaRPr lang="ru-RU" dirty="0"/>
          </a:p>
        </p:txBody>
      </p:sp>
      <p:sp>
        <p:nvSpPr>
          <p:cNvPr id="15" name="Овал 14">
            <a:extLst>
              <a:ext uri="{FF2B5EF4-FFF2-40B4-BE49-F238E27FC236}">
                <a16:creationId xmlns:a16="http://schemas.microsoft.com/office/drawing/2014/main" id="{2E6EA870-8ABF-83D9-B76D-DD4928FF3C32}"/>
              </a:ext>
            </a:extLst>
          </p:cNvPr>
          <p:cNvSpPr/>
          <p:nvPr/>
        </p:nvSpPr>
        <p:spPr>
          <a:xfrm>
            <a:off x="721895" y="2723221"/>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T3</a:t>
            </a:r>
            <a:endParaRPr lang="ru-RU" dirty="0"/>
          </a:p>
        </p:txBody>
      </p:sp>
      <p:sp>
        <p:nvSpPr>
          <p:cNvPr id="16" name="Овал 15">
            <a:extLst>
              <a:ext uri="{FF2B5EF4-FFF2-40B4-BE49-F238E27FC236}">
                <a16:creationId xmlns:a16="http://schemas.microsoft.com/office/drawing/2014/main" id="{7442C553-7460-B89B-D261-03261E164EEA}"/>
              </a:ext>
            </a:extLst>
          </p:cNvPr>
          <p:cNvSpPr/>
          <p:nvPr/>
        </p:nvSpPr>
        <p:spPr>
          <a:xfrm>
            <a:off x="2468078" y="2515891"/>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T4</a:t>
            </a:r>
            <a:endParaRPr lang="ru-RU" dirty="0"/>
          </a:p>
        </p:txBody>
      </p:sp>
      <p:sp>
        <p:nvSpPr>
          <p:cNvPr id="17" name="Овал 16">
            <a:extLst>
              <a:ext uri="{FF2B5EF4-FFF2-40B4-BE49-F238E27FC236}">
                <a16:creationId xmlns:a16="http://schemas.microsoft.com/office/drawing/2014/main" id="{95005856-54D0-52D1-D160-B683B1C70535}"/>
              </a:ext>
            </a:extLst>
          </p:cNvPr>
          <p:cNvSpPr/>
          <p:nvPr/>
        </p:nvSpPr>
        <p:spPr>
          <a:xfrm>
            <a:off x="774834" y="3794443"/>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T5</a:t>
            </a:r>
            <a:endParaRPr lang="ru-RU" dirty="0"/>
          </a:p>
        </p:txBody>
      </p:sp>
      <p:sp>
        <p:nvSpPr>
          <p:cNvPr id="18" name="Овал 17">
            <a:extLst>
              <a:ext uri="{FF2B5EF4-FFF2-40B4-BE49-F238E27FC236}">
                <a16:creationId xmlns:a16="http://schemas.microsoft.com/office/drawing/2014/main" id="{677194E5-19B7-2676-BAB2-8FD6BCDFE400}"/>
              </a:ext>
            </a:extLst>
          </p:cNvPr>
          <p:cNvSpPr/>
          <p:nvPr/>
        </p:nvSpPr>
        <p:spPr>
          <a:xfrm>
            <a:off x="1724527" y="3926472"/>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T6</a:t>
            </a:r>
            <a:endParaRPr lang="ru-RU" dirty="0"/>
          </a:p>
        </p:txBody>
      </p:sp>
      <p:sp>
        <p:nvSpPr>
          <p:cNvPr id="21" name="Овал 20">
            <a:extLst>
              <a:ext uri="{FF2B5EF4-FFF2-40B4-BE49-F238E27FC236}">
                <a16:creationId xmlns:a16="http://schemas.microsoft.com/office/drawing/2014/main" id="{7D18A286-F858-2606-53D1-DEAFE6E573A2}"/>
              </a:ext>
            </a:extLst>
          </p:cNvPr>
          <p:cNvSpPr/>
          <p:nvPr/>
        </p:nvSpPr>
        <p:spPr>
          <a:xfrm>
            <a:off x="774833" y="4636970"/>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T7</a:t>
            </a:r>
            <a:endParaRPr lang="ru-RU" dirty="0"/>
          </a:p>
        </p:txBody>
      </p:sp>
      <p:sp>
        <p:nvSpPr>
          <p:cNvPr id="22" name="Овал 21">
            <a:extLst>
              <a:ext uri="{FF2B5EF4-FFF2-40B4-BE49-F238E27FC236}">
                <a16:creationId xmlns:a16="http://schemas.microsoft.com/office/drawing/2014/main" id="{C98182DB-9732-4F4E-86A3-44ED2F1E0831}"/>
              </a:ext>
            </a:extLst>
          </p:cNvPr>
          <p:cNvSpPr/>
          <p:nvPr/>
        </p:nvSpPr>
        <p:spPr>
          <a:xfrm>
            <a:off x="2674220" y="3706219"/>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T8</a:t>
            </a:r>
            <a:endParaRPr lang="ru-RU" dirty="0"/>
          </a:p>
        </p:txBody>
      </p:sp>
    </p:spTree>
    <p:extLst>
      <p:ext uri="{BB962C8B-B14F-4D97-AF65-F5344CB8AC3E}">
        <p14:creationId xmlns:p14="http://schemas.microsoft.com/office/powerpoint/2010/main" val="1536101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152978-DCAF-3BC2-EBAD-0C07A0581326}"/>
              </a:ext>
            </a:extLst>
          </p:cNvPr>
          <p:cNvSpPr>
            <a:spLocks noGrp="1"/>
          </p:cNvSpPr>
          <p:nvPr>
            <p:ph type="title"/>
          </p:nvPr>
        </p:nvSpPr>
        <p:spPr>
          <a:xfrm>
            <a:off x="0" y="0"/>
            <a:ext cx="10515600" cy="1325563"/>
          </a:xfrm>
        </p:spPr>
        <p:txBody>
          <a:bodyPr anchor="t">
            <a:normAutofit/>
          </a:bodyPr>
          <a:lstStyle/>
          <a:p>
            <a:r>
              <a:rPr lang="ru-RU" sz="3200" dirty="0"/>
              <a:t>Конкурентность через многопоточность </a:t>
            </a:r>
            <a:r>
              <a:rPr lang="en-US" sz="3200" dirty="0"/>
              <a:t>.</a:t>
            </a:r>
            <a:br>
              <a:rPr lang="en-US" sz="3200" dirty="0"/>
            </a:br>
            <a:endParaRPr lang="ru-RU" sz="3200" dirty="0"/>
          </a:p>
        </p:txBody>
      </p:sp>
      <p:sp>
        <p:nvSpPr>
          <p:cNvPr id="6" name="Скругленный прямоугольник 5">
            <a:extLst>
              <a:ext uri="{FF2B5EF4-FFF2-40B4-BE49-F238E27FC236}">
                <a16:creationId xmlns:a16="http://schemas.microsoft.com/office/drawing/2014/main" id="{246BABB4-4972-7C94-A2FD-A9D2CDD7CCD3}"/>
              </a:ext>
            </a:extLst>
          </p:cNvPr>
          <p:cNvSpPr/>
          <p:nvPr/>
        </p:nvSpPr>
        <p:spPr>
          <a:xfrm>
            <a:off x="8145377" y="1065680"/>
            <a:ext cx="2028526" cy="506561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Процесс</a:t>
            </a:r>
          </a:p>
        </p:txBody>
      </p:sp>
      <p:sp>
        <p:nvSpPr>
          <p:cNvPr id="7" name="Прямоугольник 6">
            <a:extLst>
              <a:ext uri="{FF2B5EF4-FFF2-40B4-BE49-F238E27FC236}">
                <a16:creationId xmlns:a16="http://schemas.microsoft.com/office/drawing/2014/main" id="{88E00767-C9CF-21A6-801C-537518937023}"/>
              </a:ext>
            </a:extLst>
          </p:cNvPr>
          <p:cNvSpPr/>
          <p:nvPr/>
        </p:nvSpPr>
        <p:spPr>
          <a:xfrm>
            <a:off x="8691612" y="1720999"/>
            <a:ext cx="1135781" cy="63366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1</a:t>
            </a:r>
          </a:p>
        </p:txBody>
      </p:sp>
      <p:sp>
        <p:nvSpPr>
          <p:cNvPr id="8" name="Прямоугольник 7">
            <a:extLst>
              <a:ext uri="{FF2B5EF4-FFF2-40B4-BE49-F238E27FC236}">
                <a16:creationId xmlns:a16="http://schemas.microsoft.com/office/drawing/2014/main" id="{EF6F7D56-F2D5-780D-01ED-1777C6914304}"/>
              </a:ext>
            </a:extLst>
          </p:cNvPr>
          <p:cNvSpPr/>
          <p:nvPr/>
        </p:nvSpPr>
        <p:spPr>
          <a:xfrm>
            <a:off x="8691611" y="2586473"/>
            <a:ext cx="1135781" cy="6336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2</a:t>
            </a:r>
          </a:p>
        </p:txBody>
      </p:sp>
      <p:sp>
        <p:nvSpPr>
          <p:cNvPr id="9" name="Прямоугольник 8">
            <a:extLst>
              <a:ext uri="{FF2B5EF4-FFF2-40B4-BE49-F238E27FC236}">
                <a16:creationId xmlns:a16="http://schemas.microsoft.com/office/drawing/2014/main" id="{4C72E05A-261B-44A8-AFDE-F3653935EEE5}"/>
              </a:ext>
            </a:extLst>
          </p:cNvPr>
          <p:cNvSpPr/>
          <p:nvPr/>
        </p:nvSpPr>
        <p:spPr>
          <a:xfrm>
            <a:off x="8691611" y="3568490"/>
            <a:ext cx="1135781" cy="63366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3</a:t>
            </a:r>
          </a:p>
        </p:txBody>
      </p:sp>
      <p:sp>
        <p:nvSpPr>
          <p:cNvPr id="10" name="Прямоугольник 9">
            <a:extLst>
              <a:ext uri="{FF2B5EF4-FFF2-40B4-BE49-F238E27FC236}">
                <a16:creationId xmlns:a16="http://schemas.microsoft.com/office/drawing/2014/main" id="{BF895817-8FF1-0237-DD27-6B1CD75FA2E6}"/>
              </a:ext>
            </a:extLst>
          </p:cNvPr>
          <p:cNvSpPr/>
          <p:nvPr/>
        </p:nvSpPr>
        <p:spPr>
          <a:xfrm>
            <a:off x="8691610" y="4503337"/>
            <a:ext cx="1135781" cy="633665"/>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Поток 4</a:t>
            </a:r>
          </a:p>
        </p:txBody>
      </p:sp>
      <p:sp>
        <p:nvSpPr>
          <p:cNvPr id="13" name="Овал 12">
            <a:extLst>
              <a:ext uri="{FF2B5EF4-FFF2-40B4-BE49-F238E27FC236}">
                <a16:creationId xmlns:a16="http://schemas.microsoft.com/office/drawing/2014/main" id="{AEF1E5F6-A78B-AA10-A899-5DBDEA69434B}"/>
              </a:ext>
            </a:extLst>
          </p:cNvPr>
          <p:cNvSpPr/>
          <p:nvPr/>
        </p:nvSpPr>
        <p:spPr>
          <a:xfrm>
            <a:off x="7363726" y="1615682"/>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T1</a:t>
            </a:r>
            <a:endParaRPr lang="ru-RU" dirty="0"/>
          </a:p>
        </p:txBody>
      </p:sp>
      <p:sp>
        <p:nvSpPr>
          <p:cNvPr id="14" name="Овал 13">
            <a:extLst>
              <a:ext uri="{FF2B5EF4-FFF2-40B4-BE49-F238E27FC236}">
                <a16:creationId xmlns:a16="http://schemas.microsoft.com/office/drawing/2014/main" id="{E5C64992-CEB5-A88B-E3E3-DB1660DC1F59}"/>
              </a:ext>
            </a:extLst>
          </p:cNvPr>
          <p:cNvSpPr/>
          <p:nvPr/>
        </p:nvSpPr>
        <p:spPr>
          <a:xfrm>
            <a:off x="6582075" y="1625236"/>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T2</a:t>
            </a:r>
            <a:endParaRPr lang="ru-RU" dirty="0"/>
          </a:p>
        </p:txBody>
      </p:sp>
      <p:sp>
        <p:nvSpPr>
          <p:cNvPr id="15" name="Овал 14">
            <a:extLst>
              <a:ext uri="{FF2B5EF4-FFF2-40B4-BE49-F238E27FC236}">
                <a16:creationId xmlns:a16="http://schemas.microsoft.com/office/drawing/2014/main" id="{2E6EA870-8ABF-83D9-B76D-DD4928FF3C32}"/>
              </a:ext>
            </a:extLst>
          </p:cNvPr>
          <p:cNvSpPr/>
          <p:nvPr/>
        </p:nvSpPr>
        <p:spPr>
          <a:xfrm>
            <a:off x="7363726" y="2515891"/>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T3</a:t>
            </a:r>
            <a:endParaRPr lang="ru-RU" dirty="0"/>
          </a:p>
        </p:txBody>
      </p:sp>
      <p:sp>
        <p:nvSpPr>
          <p:cNvPr id="16" name="Овал 15">
            <a:extLst>
              <a:ext uri="{FF2B5EF4-FFF2-40B4-BE49-F238E27FC236}">
                <a16:creationId xmlns:a16="http://schemas.microsoft.com/office/drawing/2014/main" id="{7442C553-7460-B89B-D261-03261E164EEA}"/>
              </a:ext>
            </a:extLst>
          </p:cNvPr>
          <p:cNvSpPr/>
          <p:nvPr/>
        </p:nvSpPr>
        <p:spPr>
          <a:xfrm>
            <a:off x="6582074" y="2515891"/>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T4</a:t>
            </a:r>
            <a:endParaRPr lang="ru-RU" dirty="0"/>
          </a:p>
        </p:txBody>
      </p:sp>
      <p:sp>
        <p:nvSpPr>
          <p:cNvPr id="17" name="Овал 16">
            <a:extLst>
              <a:ext uri="{FF2B5EF4-FFF2-40B4-BE49-F238E27FC236}">
                <a16:creationId xmlns:a16="http://schemas.microsoft.com/office/drawing/2014/main" id="{95005856-54D0-52D1-D160-B683B1C70535}"/>
              </a:ext>
            </a:extLst>
          </p:cNvPr>
          <p:cNvSpPr/>
          <p:nvPr/>
        </p:nvSpPr>
        <p:spPr>
          <a:xfrm>
            <a:off x="7378966" y="3572426"/>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T5</a:t>
            </a:r>
            <a:endParaRPr lang="ru-RU" dirty="0"/>
          </a:p>
        </p:txBody>
      </p:sp>
      <p:sp>
        <p:nvSpPr>
          <p:cNvPr id="18" name="Овал 17">
            <a:extLst>
              <a:ext uri="{FF2B5EF4-FFF2-40B4-BE49-F238E27FC236}">
                <a16:creationId xmlns:a16="http://schemas.microsoft.com/office/drawing/2014/main" id="{677194E5-19B7-2676-BAB2-8FD6BCDFE400}"/>
              </a:ext>
            </a:extLst>
          </p:cNvPr>
          <p:cNvSpPr/>
          <p:nvPr/>
        </p:nvSpPr>
        <p:spPr>
          <a:xfrm>
            <a:off x="6582073" y="3592803"/>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T6</a:t>
            </a:r>
            <a:endParaRPr lang="ru-RU" dirty="0"/>
          </a:p>
        </p:txBody>
      </p:sp>
      <p:sp>
        <p:nvSpPr>
          <p:cNvPr id="21" name="Овал 20">
            <a:extLst>
              <a:ext uri="{FF2B5EF4-FFF2-40B4-BE49-F238E27FC236}">
                <a16:creationId xmlns:a16="http://schemas.microsoft.com/office/drawing/2014/main" id="{7D18A286-F858-2606-53D1-DEAFE6E573A2}"/>
              </a:ext>
            </a:extLst>
          </p:cNvPr>
          <p:cNvSpPr/>
          <p:nvPr/>
        </p:nvSpPr>
        <p:spPr>
          <a:xfrm>
            <a:off x="7363726" y="4480172"/>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T7</a:t>
            </a:r>
            <a:endParaRPr lang="ru-RU" dirty="0"/>
          </a:p>
        </p:txBody>
      </p:sp>
      <p:sp>
        <p:nvSpPr>
          <p:cNvPr id="22" name="Овал 21">
            <a:extLst>
              <a:ext uri="{FF2B5EF4-FFF2-40B4-BE49-F238E27FC236}">
                <a16:creationId xmlns:a16="http://schemas.microsoft.com/office/drawing/2014/main" id="{C98182DB-9732-4F4E-86A3-44ED2F1E0831}"/>
              </a:ext>
            </a:extLst>
          </p:cNvPr>
          <p:cNvSpPr/>
          <p:nvPr/>
        </p:nvSpPr>
        <p:spPr>
          <a:xfrm>
            <a:off x="6582072" y="4549863"/>
            <a:ext cx="693019" cy="680671"/>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T8</a:t>
            </a:r>
            <a:endParaRPr lang="ru-RU" dirty="0"/>
          </a:p>
        </p:txBody>
      </p:sp>
      <p:sp>
        <p:nvSpPr>
          <p:cNvPr id="3" name="TextBox 2">
            <a:extLst>
              <a:ext uri="{FF2B5EF4-FFF2-40B4-BE49-F238E27FC236}">
                <a16:creationId xmlns:a16="http://schemas.microsoft.com/office/drawing/2014/main" id="{2E6D0317-7150-0D27-C6EE-767DCA15574E}"/>
              </a:ext>
            </a:extLst>
          </p:cNvPr>
          <p:cNvSpPr txBox="1"/>
          <p:nvPr/>
        </p:nvSpPr>
        <p:spPr>
          <a:xfrm>
            <a:off x="461246" y="1917812"/>
            <a:ext cx="2862130" cy="584775"/>
          </a:xfrm>
          <a:prstGeom prst="rect">
            <a:avLst/>
          </a:prstGeom>
          <a:noFill/>
        </p:spPr>
        <p:txBody>
          <a:bodyPr wrap="none" rtlCol="0">
            <a:spAutoFit/>
          </a:bodyPr>
          <a:lstStyle/>
          <a:p>
            <a:r>
              <a:rPr lang="en-US" sz="3200" dirty="0"/>
              <a:t>Max in flight = 4</a:t>
            </a:r>
            <a:endParaRPr lang="ru-RU" sz="3200" dirty="0"/>
          </a:p>
        </p:txBody>
      </p:sp>
    </p:spTree>
    <p:extLst>
      <p:ext uri="{BB962C8B-B14F-4D97-AF65-F5344CB8AC3E}">
        <p14:creationId xmlns:p14="http://schemas.microsoft.com/office/powerpoint/2010/main" val="252939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9E2C1E7D-400F-4881-EA8A-813D3024AB4E}"/>
              </a:ext>
            </a:extLst>
          </p:cNvPr>
          <p:cNvSpPr>
            <a:spLocks noGrp="1"/>
          </p:cNvSpPr>
          <p:nvPr>
            <p:ph type="title"/>
          </p:nvPr>
        </p:nvSpPr>
        <p:spPr>
          <a:xfrm>
            <a:off x="0" y="0"/>
            <a:ext cx="10515600" cy="1325563"/>
          </a:xfrm>
        </p:spPr>
        <p:txBody>
          <a:bodyPr anchor="t">
            <a:normAutofit/>
          </a:bodyPr>
          <a:lstStyle/>
          <a:p>
            <a:r>
              <a:rPr lang="ru-RU" sz="3200" dirty="0"/>
              <a:t>Конкурентность через многопоточность</a:t>
            </a:r>
            <a:r>
              <a:rPr lang="en-US" sz="3200" dirty="0"/>
              <a:t>.</a:t>
            </a:r>
            <a:endParaRPr lang="ru-RU" sz="3200" dirty="0"/>
          </a:p>
        </p:txBody>
      </p:sp>
      <p:sp>
        <p:nvSpPr>
          <p:cNvPr id="10" name="TextBox 9">
            <a:extLst>
              <a:ext uri="{FF2B5EF4-FFF2-40B4-BE49-F238E27FC236}">
                <a16:creationId xmlns:a16="http://schemas.microsoft.com/office/drawing/2014/main" id="{1D731099-26A8-AF76-7B82-96A08539C132}"/>
              </a:ext>
            </a:extLst>
          </p:cNvPr>
          <p:cNvSpPr txBox="1"/>
          <p:nvPr/>
        </p:nvSpPr>
        <p:spPr>
          <a:xfrm>
            <a:off x="396510" y="574534"/>
            <a:ext cx="10534422" cy="2677656"/>
          </a:xfrm>
          <a:prstGeom prst="rect">
            <a:avLst/>
          </a:prstGeom>
          <a:noFill/>
        </p:spPr>
        <p:txBody>
          <a:bodyPr wrap="none" rtlCol="0">
            <a:spAutoFit/>
          </a:bodyPr>
          <a:lstStyle/>
          <a:p>
            <a:r>
              <a:rPr lang="en-US" sz="2800" b="1" dirty="0"/>
              <a:t>Max in flight – </a:t>
            </a:r>
            <a:r>
              <a:rPr lang="ru-RU" sz="2800" b="1" dirty="0"/>
              <a:t>равен количеству рабочих потоков (</a:t>
            </a:r>
            <a:r>
              <a:rPr lang="en-US" sz="2800" b="1" dirty="0"/>
              <a:t>worker threads</a:t>
            </a:r>
            <a:r>
              <a:rPr lang="ru-RU" sz="2800" b="1" dirty="0"/>
              <a:t>).</a:t>
            </a:r>
          </a:p>
          <a:p>
            <a:endParaRPr lang="ru-RU" sz="2800" dirty="0"/>
          </a:p>
          <a:p>
            <a:r>
              <a:rPr lang="ru-RU" sz="2800" dirty="0"/>
              <a:t>Перевод</a:t>
            </a:r>
            <a:r>
              <a:rPr lang="en-US" sz="2800" dirty="0"/>
              <a:t>:</a:t>
            </a:r>
            <a:endParaRPr lang="ru-RU" sz="2800" dirty="0"/>
          </a:p>
          <a:p>
            <a:endParaRPr lang="ru-RU" sz="2800" dirty="0"/>
          </a:p>
          <a:p>
            <a:r>
              <a:rPr lang="ru-RU" sz="2800" dirty="0"/>
              <a:t>Хочешь выполнять по </a:t>
            </a:r>
            <a:r>
              <a:rPr lang="en-US" sz="2800" dirty="0"/>
              <a:t>N </a:t>
            </a:r>
            <a:r>
              <a:rPr lang="ru-RU" sz="2800" dirty="0"/>
              <a:t>задач одновременно – придется</a:t>
            </a:r>
          </a:p>
          <a:p>
            <a:r>
              <a:rPr lang="ru-RU" sz="2800" dirty="0"/>
              <a:t>держать </a:t>
            </a:r>
            <a:r>
              <a:rPr lang="en-US" sz="2800" dirty="0"/>
              <a:t>N </a:t>
            </a:r>
            <a:r>
              <a:rPr lang="ru-RU" sz="2800" dirty="0"/>
              <a:t>потоков.</a:t>
            </a:r>
            <a:endParaRPr lang="en-US" sz="2800" b="1" dirty="0"/>
          </a:p>
        </p:txBody>
      </p:sp>
    </p:spTree>
    <p:extLst>
      <p:ext uri="{BB962C8B-B14F-4D97-AF65-F5344CB8AC3E}">
        <p14:creationId xmlns:p14="http://schemas.microsoft.com/office/powerpoint/2010/main" val="570565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1F1763-FAE6-B166-EA30-93DC750A8AED}"/>
              </a:ext>
            </a:extLst>
          </p:cNvPr>
          <p:cNvSpPr>
            <a:spLocks noGrp="1"/>
          </p:cNvSpPr>
          <p:nvPr>
            <p:ph type="title"/>
          </p:nvPr>
        </p:nvSpPr>
        <p:spPr>
          <a:xfrm>
            <a:off x="370848" y="121381"/>
            <a:ext cx="10515600" cy="1325563"/>
          </a:xfrm>
        </p:spPr>
        <p:txBody>
          <a:bodyPr>
            <a:normAutofit/>
          </a:bodyPr>
          <a:lstStyle/>
          <a:p>
            <a:r>
              <a:rPr lang="ru-RU" sz="3200" dirty="0"/>
              <a:t>Многопоточность. Проблемы</a:t>
            </a:r>
          </a:p>
        </p:txBody>
      </p:sp>
      <p:sp>
        <p:nvSpPr>
          <p:cNvPr id="6" name="TextBox 5">
            <a:extLst>
              <a:ext uri="{FF2B5EF4-FFF2-40B4-BE49-F238E27FC236}">
                <a16:creationId xmlns:a16="http://schemas.microsoft.com/office/drawing/2014/main" id="{3B2A0CB4-93E2-73F0-9B4C-E43F137A6A69}"/>
              </a:ext>
            </a:extLst>
          </p:cNvPr>
          <p:cNvSpPr txBox="1"/>
          <p:nvPr/>
        </p:nvSpPr>
        <p:spPr>
          <a:xfrm>
            <a:off x="436970" y="1367554"/>
            <a:ext cx="11388182" cy="4031873"/>
          </a:xfrm>
          <a:prstGeom prst="rect">
            <a:avLst/>
          </a:prstGeom>
          <a:noFill/>
        </p:spPr>
        <p:txBody>
          <a:bodyPr wrap="none" rtlCol="0">
            <a:spAutoFit/>
          </a:bodyPr>
          <a:lstStyle/>
          <a:p>
            <a:pPr marL="285750" indent="-285750">
              <a:buFont typeface="Arial" panose="020B0604020202020204" pitchFamily="34" charset="0"/>
              <a:buChar char="•"/>
            </a:pPr>
            <a:r>
              <a:rPr lang="ru-RU" sz="3200" b="1" dirty="0"/>
              <a:t>Хотелось бы создавать потоки как можно реже</a:t>
            </a:r>
            <a:r>
              <a:rPr lang="ru-RU" sz="3200" dirty="0"/>
              <a:t>.</a:t>
            </a:r>
            <a:r>
              <a:rPr lang="en-US" sz="3200" dirty="0"/>
              <a:t> </a:t>
            </a:r>
            <a:endParaRPr lang="ru-RU" sz="3200" b="1" dirty="0"/>
          </a:p>
          <a:p>
            <a:pPr marL="742950" lvl="1" indent="-285750">
              <a:buFont typeface="Arial" panose="020B0604020202020204" pitchFamily="34" charset="0"/>
              <a:buChar char="•"/>
            </a:pPr>
            <a:r>
              <a:rPr lang="ru-RU" sz="3200" dirty="0"/>
              <a:t>Создание потока – относительно дорогая операция.</a:t>
            </a:r>
          </a:p>
          <a:p>
            <a:pPr marL="285750" indent="-285750">
              <a:buFont typeface="Arial" panose="020B0604020202020204" pitchFamily="34" charset="0"/>
              <a:buChar char="•"/>
            </a:pPr>
            <a:r>
              <a:rPr lang="ru-RU" sz="3200" b="1" dirty="0"/>
              <a:t>Хотелось бы иметь потоков как можно меньше.</a:t>
            </a:r>
          </a:p>
          <a:p>
            <a:pPr marL="742950" lvl="1" indent="-285750">
              <a:buFont typeface="Arial" panose="020B0604020202020204" pitchFamily="34" charset="0"/>
              <a:buChar char="•"/>
            </a:pPr>
            <a:r>
              <a:rPr lang="ru-RU" sz="3200" dirty="0"/>
              <a:t>Потоки занимают много места в памяти.</a:t>
            </a:r>
          </a:p>
          <a:p>
            <a:pPr marL="742950" lvl="1" indent="-285750">
              <a:buFont typeface="Arial" panose="020B0604020202020204" pitchFamily="34" charset="0"/>
              <a:buChar char="•"/>
            </a:pPr>
            <a:r>
              <a:rPr lang="ru-RU" sz="3200" dirty="0"/>
              <a:t>Между потоками происходят переключения, что замедляет</a:t>
            </a:r>
            <a:br>
              <a:rPr lang="ru-RU" sz="3200" dirty="0"/>
            </a:br>
            <a:r>
              <a:rPr lang="ru-RU" sz="3200" dirty="0"/>
              <a:t>работу программы.</a:t>
            </a:r>
          </a:p>
          <a:p>
            <a:pPr marL="742950" lvl="1" indent="-285750">
              <a:buFont typeface="Arial" panose="020B0604020202020204" pitchFamily="34" charset="0"/>
              <a:buChar char="•"/>
            </a:pPr>
            <a:r>
              <a:rPr lang="ru-RU" sz="3200" dirty="0"/>
              <a:t>Есть лимит на количество потоков.</a:t>
            </a:r>
          </a:p>
          <a:p>
            <a:pPr marL="742950" lvl="1" indent="-285750">
              <a:buFont typeface="Arial" panose="020B0604020202020204" pitchFamily="34" charset="0"/>
              <a:buChar char="•"/>
            </a:pPr>
            <a:endParaRPr lang="ru-RU" sz="3200" dirty="0"/>
          </a:p>
        </p:txBody>
      </p:sp>
    </p:spTree>
    <p:extLst>
      <p:ext uri="{BB962C8B-B14F-4D97-AF65-F5344CB8AC3E}">
        <p14:creationId xmlns:p14="http://schemas.microsoft.com/office/powerpoint/2010/main" val="3561440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AC0842-E08D-BB63-92AF-ACE02FE967A4}"/>
              </a:ext>
            </a:extLst>
          </p:cNvPr>
          <p:cNvSpPr>
            <a:spLocks noGrp="1"/>
          </p:cNvSpPr>
          <p:nvPr>
            <p:ph type="title"/>
          </p:nvPr>
        </p:nvSpPr>
        <p:spPr/>
        <p:txBody>
          <a:bodyPr>
            <a:normAutofit/>
          </a:bodyPr>
          <a:lstStyle/>
          <a:p>
            <a:r>
              <a:rPr lang="ru-RU" sz="3200" dirty="0"/>
              <a:t>Параллелизм через многопоточность.</a:t>
            </a:r>
            <a:br>
              <a:rPr lang="ru-RU" sz="3200" dirty="0"/>
            </a:br>
            <a:r>
              <a:rPr lang="ru-RU" sz="3200" dirty="0"/>
              <a:t>Поток – задача, ядро – исполнитель.</a:t>
            </a:r>
          </a:p>
        </p:txBody>
      </p:sp>
      <p:sp>
        <p:nvSpPr>
          <p:cNvPr id="4" name="Прямоугольник 3">
            <a:extLst>
              <a:ext uri="{FF2B5EF4-FFF2-40B4-BE49-F238E27FC236}">
                <a16:creationId xmlns:a16="http://schemas.microsoft.com/office/drawing/2014/main" id="{C9A82C6C-A918-EF21-21EF-5499EF8111D7}"/>
              </a:ext>
            </a:extLst>
          </p:cNvPr>
          <p:cNvSpPr/>
          <p:nvPr/>
        </p:nvSpPr>
        <p:spPr>
          <a:xfrm>
            <a:off x="7727892" y="2419517"/>
            <a:ext cx="2076281" cy="189122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Я1</a:t>
            </a:r>
          </a:p>
        </p:txBody>
      </p:sp>
      <p:sp>
        <p:nvSpPr>
          <p:cNvPr id="8" name="Прямоугольник 7">
            <a:extLst>
              <a:ext uri="{FF2B5EF4-FFF2-40B4-BE49-F238E27FC236}">
                <a16:creationId xmlns:a16="http://schemas.microsoft.com/office/drawing/2014/main" id="{D3468A72-2A56-1F8D-805A-65CA7392EB98}"/>
              </a:ext>
            </a:extLst>
          </p:cNvPr>
          <p:cNvSpPr/>
          <p:nvPr/>
        </p:nvSpPr>
        <p:spPr>
          <a:xfrm>
            <a:off x="7436580" y="2150458"/>
            <a:ext cx="2646095" cy="255708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4" name="TextBox 13">
            <a:extLst>
              <a:ext uri="{FF2B5EF4-FFF2-40B4-BE49-F238E27FC236}">
                <a16:creationId xmlns:a16="http://schemas.microsoft.com/office/drawing/2014/main" id="{86220658-1E65-638A-9707-626C3D19B63F}"/>
              </a:ext>
            </a:extLst>
          </p:cNvPr>
          <p:cNvSpPr txBox="1"/>
          <p:nvPr/>
        </p:nvSpPr>
        <p:spPr>
          <a:xfrm>
            <a:off x="8472529" y="1670432"/>
            <a:ext cx="574196" cy="369332"/>
          </a:xfrm>
          <a:prstGeom prst="rect">
            <a:avLst/>
          </a:prstGeom>
          <a:noFill/>
        </p:spPr>
        <p:txBody>
          <a:bodyPr wrap="none" rtlCol="0">
            <a:spAutoFit/>
          </a:bodyPr>
          <a:lstStyle/>
          <a:p>
            <a:r>
              <a:rPr lang="en-US" dirty="0"/>
              <a:t>CPU</a:t>
            </a:r>
            <a:endParaRPr lang="ru-RU" dirty="0"/>
          </a:p>
        </p:txBody>
      </p:sp>
      <p:sp>
        <p:nvSpPr>
          <p:cNvPr id="16" name="Скругленный прямоугольник 15">
            <a:extLst>
              <a:ext uri="{FF2B5EF4-FFF2-40B4-BE49-F238E27FC236}">
                <a16:creationId xmlns:a16="http://schemas.microsoft.com/office/drawing/2014/main" id="{448837A2-2E06-7E67-F5B7-AC24C482BA3C}"/>
              </a:ext>
            </a:extLst>
          </p:cNvPr>
          <p:cNvSpPr/>
          <p:nvPr/>
        </p:nvSpPr>
        <p:spPr>
          <a:xfrm>
            <a:off x="2387826" y="3306270"/>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П3</a:t>
            </a:r>
          </a:p>
        </p:txBody>
      </p:sp>
      <p:sp>
        <p:nvSpPr>
          <p:cNvPr id="19" name="Скругленный прямоугольник 18">
            <a:extLst>
              <a:ext uri="{FF2B5EF4-FFF2-40B4-BE49-F238E27FC236}">
                <a16:creationId xmlns:a16="http://schemas.microsoft.com/office/drawing/2014/main" id="{565A7939-625F-3ADF-0C7B-54C722AE521F}"/>
              </a:ext>
            </a:extLst>
          </p:cNvPr>
          <p:cNvSpPr/>
          <p:nvPr/>
        </p:nvSpPr>
        <p:spPr>
          <a:xfrm>
            <a:off x="838200" y="2419518"/>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П1</a:t>
            </a:r>
          </a:p>
        </p:txBody>
      </p:sp>
      <p:sp>
        <p:nvSpPr>
          <p:cNvPr id="20" name="Скругленный прямоугольник 19">
            <a:extLst>
              <a:ext uri="{FF2B5EF4-FFF2-40B4-BE49-F238E27FC236}">
                <a16:creationId xmlns:a16="http://schemas.microsoft.com/office/drawing/2014/main" id="{75D33C8A-8B01-BADA-F785-A21B33F46306}"/>
              </a:ext>
            </a:extLst>
          </p:cNvPr>
          <p:cNvSpPr/>
          <p:nvPr/>
        </p:nvSpPr>
        <p:spPr>
          <a:xfrm>
            <a:off x="583638" y="3429334"/>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П2</a:t>
            </a:r>
          </a:p>
        </p:txBody>
      </p:sp>
      <p:sp>
        <p:nvSpPr>
          <p:cNvPr id="21" name="Скругленный прямоугольник 20">
            <a:extLst>
              <a:ext uri="{FF2B5EF4-FFF2-40B4-BE49-F238E27FC236}">
                <a16:creationId xmlns:a16="http://schemas.microsoft.com/office/drawing/2014/main" id="{637D261C-DDD2-658F-C328-121783CF8AD8}"/>
              </a:ext>
            </a:extLst>
          </p:cNvPr>
          <p:cNvSpPr/>
          <p:nvPr/>
        </p:nvSpPr>
        <p:spPr>
          <a:xfrm>
            <a:off x="1658194" y="4567279"/>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П4</a:t>
            </a:r>
          </a:p>
        </p:txBody>
      </p:sp>
    </p:spTree>
    <p:extLst>
      <p:ext uri="{BB962C8B-B14F-4D97-AF65-F5344CB8AC3E}">
        <p14:creationId xmlns:p14="http://schemas.microsoft.com/office/powerpoint/2010/main" val="329124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 0 L 0.62748 0.10579 " pathEditMode="relative" ptsTypes="AA">
                                      <p:cBhvr>
                                        <p:cTn id="6" dur="2000" fill="hold"/>
                                        <p:tgtEl>
                                          <p:spTgt spid="1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65234 -0.04514 " pathEditMode="relative" ptsTypes="AA">
                                      <p:cBhvr>
                                        <p:cTn id="10" dur="2000" fill="hold"/>
                                        <p:tgtEl>
                                          <p:spTgt spid="20"/>
                                        </p:tgtEl>
                                        <p:attrNameLst>
                                          <p:attrName>ppt_x</p:attrName>
                                          <p:attrName>ppt_y</p:attrName>
                                        </p:attrNameLst>
                                      </p:cBhvr>
                                    </p:animMotion>
                                  </p:childTnLst>
                                </p:cTn>
                              </p:par>
                              <p:par>
                                <p:cTn id="11" presetID="18" presetClass="exit" presetSubtype="12" fill="hold" grpId="2" nodeType="withEffect">
                                  <p:stCondLst>
                                    <p:cond delay="0"/>
                                  </p:stCondLst>
                                  <p:childTnLst>
                                    <p:animEffect transition="out" filter="strips(downLeft)">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0" nodeType="clickEffect">
                                  <p:stCondLst>
                                    <p:cond delay="0"/>
                                  </p:stCondLst>
                                  <p:childTnLst>
                                    <p:animMotion origin="layout" path="M 0 0 L 0.49609 -0.02014 " pathEditMode="relative" ptsTypes="AA">
                                      <p:cBhvr>
                                        <p:cTn id="17" dur="2000" fill="hold"/>
                                        <p:tgtEl>
                                          <p:spTgt spid="16"/>
                                        </p:tgtEl>
                                        <p:attrNameLst>
                                          <p:attrName>ppt_x</p:attrName>
                                          <p:attrName>ppt_y</p:attrName>
                                        </p:attrNameLst>
                                      </p:cBhvr>
                                    </p:animMotion>
                                  </p:childTnLst>
                                </p:cTn>
                              </p:par>
                              <p:par>
                                <p:cTn id="18" presetID="18" presetClass="exit" presetSubtype="12" fill="hold" grpId="1" nodeType="withEffect">
                                  <p:stCondLst>
                                    <p:cond delay="0"/>
                                  </p:stCondLst>
                                  <p:childTnLst>
                                    <p:animEffect transition="out" filter="strips(downLeft)">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0" nodeType="clickEffect">
                                  <p:stCondLst>
                                    <p:cond delay="0"/>
                                  </p:stCondLst>
                                  <p:childTnLst>
                                    <p:animMotion origin="layout" path="M 0 0 L 0.56784 -0.21366 " pathEditMode="relative" ptsTypes="AA">
                                      <p:cBhvr>
                                        <p:cTn id="24" dur="2000" fill="hold"/>
                                        <p:tgtEl>
                                          <p:spTgt spid="21"/>
                                        </p:tgtEl>
                                        <p:attrNameLst>
                                          <p:attrName>ppt_x</p:attrName>
                                          <p:attrName>ppt_y</p:attrName>
                                        </p:attrNameLst>
                                      </p:cBhvr>
                                    </p:animMotion>
                                  </p:childTnLst>
                                </p:cTn>
                              </p:par>
                              <p:par>
                                <p:cTn id="25" presetID="18" presetClass="exit" presetSubtype="12" fill="hold" grpId="2" nodeType="withEffect">
                                  <p:stCondLst>
                                    <p:cond delay="0"/>
                                  </p:stCondLst>
                                  <p:childTnLst>
                                    <p:animEffect transition="out" filter="strips(downLeft)">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8" presetClass="exit" presetSubtype="12" fill="hold" grpId="1" nodeType="clickEffect">
                                  <p:stCondLst>
                                    <p:cond delay="0"/>
                                  </p:stCondLst>
                                  <p:childTnLst>
                                    <p:animEffect transition="out" filter="strips(downLeft)">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2" animBg="1"/>
      <p:bldP spid="19" grpId="1" animBg="1"/>
      <p:bldP spid="19" grpId="2" animBg="1"/>
      <p:bldP spid="20" grpId="0" animBg="1"/>
      <p:bldP spid="20" grpId="1" animBg="1"/>
      <p:bldP spid="21" grpId="0" animBg="1"/>
      <p:bldP spid="2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AC0842-E08D-BB63-92AF-ACE02FE967A4}"/>
              </a:ext>
            </a:extLst>
          </p:cNvPr>
          <p:cNvSpPr>
            <a:spLocks noGrp="1"/>
          </p:cNvSpPr>
          <p:nvPr>
            <p:ph type="title"/>
          </p:nvPr>
        </p:nvSpPr>
        <p:spPr/>
        <p:txBody>
          <a:bodyPr>
            <a:normAutofit/>
          </a:bodyPr>
          <a:lstStyle/>
          <a:p>
            <a:r>
              <a:rPr lang="ru-RU" sz="3200" dirty="0"/>
              <a:t>Параллелизм через многопоточность.</a:t>
            </a:r>
            <a:br>
              <a:rPr lang="ru-RU" sz="3200" dirty="0"/>
            </a:br>
            <a:r>
              <a:rPr lang="ru-RU" sz="3200" dirty="0"/>
              <a:t>Поток – задача, ядро – исполнитель.</a:t>
            </a:r>
          </a:p>
        </p:txBody>
      </p:sp>
      <p:sp>
        <p:nvSpPr>
          <p:cNvPr id="4" name="Прямоугольник 3">
            <a:extLst>
              <a:ext uri="{FF2B5EF4-FFF2-40B4-BE49-F238E27FC236}">
                <a16:creationId xmlns:a16="http://schemas.microsoft.com/office/drawing/2014/main" id="{C9A82C6C-A918-EF21-21EF-5499EF8111D7}"/>
              </a:ext>
            </a:extLst>
          </p:cNvPr>
          <p:cNvSpPr/>
          <p:nvPr/>
        </p:nvSpPr>
        <p:spPr>
          <a:xfrm>
            <a:off x="7727893" y="2419518"/>
            <a:ext cx="865848" cy="8092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Я1</a:t>
            </a:r>
          </a:p>
        </p:txBody>
      </p:sp>
      <p:sp>
        <p:nvSpPr>
          <p:cNvPr id="5" name="Прямоугольник 4">
            <a:extLst>
              <a:ext uri="{FF2B5EF4-FFF2-40B4-BE49-F238E27FC236}">
                <a16:creationId xmlns:a16="http://schemas.microsoft.com/office/drawing/2014/main" id="{F1597006-5528-1E01-2CDE-197EA745AE7F}"/>
              </a:ext>
            </a:extLst>
          </p:cNvPr>
          <p:cNvSpPr/>
          <p:nvPr/>
        </p:nvSpPr>
        <p:spPr>
          <a:xfrm>
            <a:off x="8891798" y="2419518"/>
            <a:ext cx="865848" cy="8092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Я2</a:t>
            </a:r>
          </a:p>
        </p:txBody>
      </p:sp>
      <p:sp>
        <p:nvSpPr>
          <p:cNvPr id="6" name="Прямоугольник 5">
            <a:extLst>
              <a:ext uri="{FF2B5EF4-FFF2-40B4-BE49-F238E27FC236}">
                <a16:creationId xmlns:a16="http://schemas.microsoft.com/office/drawing/2014/main" id="{252E903E-E5DA-E0BC-D3A5-A7AE1976AFC3}"/>
              </a:ext>
            </a:extLst>
          </p:cNvPr>
          <p:cNvSpPr/>
          <p:nvPr/>
        </p:nvSpPr>
        <p:spPr>
          <a:xfrm>
            <a:off x="7727893" y="3629279"/>
            <a:ext cx="865848" cy="8092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Я3</a:t>
            </a:r>
          </a:p>
        </p:txBody>
      </p:sp>
      <p:sp>
        <p:nvSpPr>
          <p:cNvPr id="7" name="Прямоугольник 6">
            <a:extLst>
              <a:ext uri="{FF2B5EF4-FFF2-40B4-BE49-F238E27FC236}">
                <a16:creationId xmlns:a16="http://schemas.microsoft.com/office/drawing/2014/main" id="{1323B7E8-CD4B-AB49-33FB-0B061070F046}"/>
              </a:ext>
            </a:extLst>
          </p:cNvPr>
          <p:cNvSpPr/>
          <p:nvPr/>
        </p:nvSpPr>
        <p:spPr>
          <a:xfrm>
            <a:off x="8891798" y="3629279"/>
            <a:ext cx="865848" cy="8092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Я4</a:t>
            </a:r>
          </a:p>
        </p:txBody>
      </p:sp>
      <p:sp>
        <p:nvSpPr>
          <p:cNvPr id="8" name="Прямоугольник 7">
            <a:extLst>
              <a:ext uri="{FF2B5EF4-FFF2-40B4-BE49-F238E27FC236}">
                <a16:creationId xmlns:a16="http://schemas.microsoft.com/office/drawing/2014/main" id="{D3468A72-2A56-1F8D-805A-65CA7392EB98}"/>
              </a:ext>
            </a:extLst>
          </p:cNvPr>
          <p:cNvSpPr/>
          <p:nvPr/>
        </p:nvSpPr>
        <p:spPr>
          <a:xfrm>
            <a:off x="7436580" y="2150458"/>
            <a:ext cx="2646095" cy="255708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4" name="TextBox 13">
            <a:extLst>
              <a:ext uri="{FF2B5EF4-FFF2-40B4-BE49-F238E27FC236}">
                <a16:creationId xmlns:a16="http://schemas.microsoft.com/office/drawing/2014/main" id="{86220658-1E65-638A-9707-626C3D19B63F}"/>
              </a:ext>
            </a:extLst>
          </p:cNvPr>
          <p:cNvSpPr txBox="1"/>
          <p:nvPr/>
        </p:nvSpPr>
        <p:spPr>
          <a:xfrm>
            <a:off x="8472529" y="1670432"/>
            <a:ext cx="574196" cy="369332"/>
          </a:xfrm>
          <a:prstGeom prst="rect">
            <a:avLst/>
          </a:prstGeom>
          <a:noFill/>
        </p:spPr>
        <p:txBody>
          <a:bodyPr wrap="none" rtlCol="0">
            <a:spAutoFit/>
          </a:bodyPr>
          <a:lstStyle/>
          <a:p>
            <a:r>
              <a:rPr lang="en-US" dirty="0"/>
              <a:t>CPU</a:t>
            </a:r>
            <a:endParaRPr lang="ru-RU" dirty="0"/>
          </a:p>
        </p:txBody>
      </p:sp>
      <p:sp>
        <p:nvSpPr>
          <p:cNvPr id="16" name="Скругленный прямоугольник 15">
            <a:extLst>
              <a:ext uri="{FF2B5EF4-FFF2-40B4-BE49-F238E27FC236}">
                <a16:creationId xmlns:a16="http://schemas.microsoft.com/office/drawing/2014/main" id="{448837A2-2E06-7E67-F5B7-AC24C482BA3C}"/>
              </a:ext>
            </a:extLst>
          </p:cNvPr>
          <p:cNvSpPr/>
          <p:nvPr/>
        </p:nvSpPr>
        <p:spPr>
          <a:xfrm>
            <a:off x="2387826" y="3306270"/>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П3</a:t>
            </a:r>
          </a:p>
        </p:txBody>
      </p:sp>
      <p:sp>
        <p:nvSpPr>
          <p:cNvPr id="19" name="Скругленный прямоугольник 18">
            <a:extLst>
              <a:ext uri="{FF2B5EF4-FFF2-40B4-BE49-F238E27FC236}">
                <a16:creationId xmlns:a16="http://schemas.microsoft.com/office/drawing/2014/main" id="{565A7939-625F-3ADF-0C7B-54C722AE521F}"/>
              </a:ext>
            </a:extLst>
          </p:cNvPr>
          <p:cNvSpPr/>
          <p:nvPr/>
        </p:nvSpPr>
        <p:spPr>
          <a:xfrm>
            <a:off x="838200" y="2419518"/>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П1</a:t>
            </a:r>
          </a:p>
        </p:txBody>
      </p:sp>
      <p:sp>
        <p:nvSpPr>
          <p:cNvPr id="20" name="Скругленный прямоугольник 19">
            <a:extLst>
              <a:ext uri="{FF2B5EF4-FFF2-40B4-BE49-F238E27FC236}">
                <a16:creationId xmlns:a16="http://schemas.microsoft.com/office/drawing/2014/main" id="{75D33C8A-8B01-BADA-F785-A21B33F46306}"/>
              </a:ext>
            </a:extLst>
          </p:cNvPr>
          <p:cNvSpPr/>
          <p:nvPr/>
        </p:nvSpPr>
        <p:spPr>
          <a:xfrm>
            <a:off x="583638" y="3429334"/>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П2</a:t>
            </a:r>
          </a:p>
        </p:txBody>
      </p:sp>
      <p:sp>
        <p:nvSpPr>
          <p:cNvPr id="21" name="Скругленный прямоугольник 20">
            <a:extLst>
              <a:ext uri="{FF2B5EF4-FFF2-40B4-BE49-F238E27FC236}">
                <a16:creationId xmlns:a16="http://schemas.microsoft.com/office/drawing/2014/main" id="{637D261C-DDD2-658F-C328-121783CF8AD8}"/>
              </a:ext>
            </a:extLst>
          </p:cNvPr>
          <p:cNvSpPr/>
          <p:nvPr/>
        </p:nvSpPr>
        <p:spPr>
          <a:xfrm>
            <a:off x="1658194" y="4567279"/>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П4</a:t>
            </a:r>
          </a:p>
        </p:txBody>
      </p:sp>
    </p:spTree>
    <p:extLst>
      <p:ext uri="{BB962C8B-B14F-4D97-AF65-F5344CB8AC3E}">
        <p14:creationId xmlns:p14="http://schemas.microsoft.com/office/powerpoint/2010/main" val="111132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86 -0.00162 L 0.58008 0.05139 " pathEditMode="relative" ptsTypes="AA">
                                      <p:cBhvr>
                                        <p:cTn id="6" dur="2000" fill="hold"/>
                                        <p:tgtEl>
                                          <p:spTgt spid="19"/>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43 0.01157 C 0.30078 -0.02732 0.59727 -0.06621 0.69857 -0.09445 " pathEditMode="relative" ptsTypes="AA">
                                      <p:cBhvr>
                                        <p:cTn id="8" dur="2000" fill="hold"/>
                                        <p:tgtEl>
                                          <p:spTgt spid="20"/>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0573 0.00996 L 0.45273 0.09676 " pathEditMode="relative" ptsTypes="AA">
                                      <p:cBhvr>
                                        <p:cTn id="10" dur="2000" fill="hold"/>
                                        <p:tgtEl>
                                          <p:spTgt spid="1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3 0.00139 L 0.60794 -0.09653 " pathEditMode="relative" ptsTypes="AA">
                                      <p:cBhvr>
                                        <p:cTn id="12"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AC0842-E08D-BB63-92AF-ACE02FE967A4}"/>
              </a:ext>
            </a:extLst>
          </p:cNvPr>
          <p:cNvSpPr>
            <a:spLocks noGrp="1"/>
          </p:cNvSpPr>
          <p:nvPr>
            <p:ph type="title"/>
          </p:nvPr>
        </p:nvSpPr>
        <p:spPr/>
        <p:txBody>
          <a:bodyPr>
            <a:normAutofit/>
          </a:bodyPr>
          <a:lstStyle/>
          <a:p>
            <a:r>
              <a:rPr lang="ru-RU" sz="3200" dirty="0"/>
              <a:t>Параллелизм через многопоточность.</a:t>
            </a:r>
            <a:br>
              <a:rPr lang="ru-RU" sz="3200" dirty="0"/>
            </a:br>
            <a:r>
              <a:rPr lang="ru-RU" sz="3200" dirty="0"/>
              <a:t>Поток – задача, ядро – исполнитель.</a:t>
            </a:r>
          </a:p>
        </p:txBody>
      </p:sp>
      <p:sp>
        <p:nvSpPr>
          <p:cNvPr id="4" name="Прямоугольник 3">
            <a:extLst>
              <a:ext uri="{FF2B5EF4-FFF2-40B4-BE49-F238E27FC236}">
                <a16:creationId xmlns:a16="http://schemas.microsoft.com/office/drawing/2014/main" id="{C9A82C6C-A918-EF21-21EF-5499EF8111D7}"/>
              </a:ext>
            </a:extLst>
          </p:cNvPr>
          <p:cNvSpPr/>
          <p:nvPr/>
        </p:nvSpPr>
        <p:spPr>
          <a:xfrm>
            <a:off x="7727893" y="2419518"/>
            <a:ext cx="865848" cy="8092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Я1</a:t>
            </a:r>
          </a:p>
        </p:txBody>
      </p:sp>
      <p:sp>
        <p:nvSpPr>
          <p:cNvPr id="5" name="Прямоугольник 4">
            <a:extLst>
              <a:ext uri="{FF2B5EF4-FFF2-40B4-BE49-F238E27FC236}">
                <a16:creationId xmlns:a16="http://schemas.microsoft.com/office/drawing/2014/main" id="{F1597006-5528-1E01-2CDE-197EA745AE7F}"/>
              </a:ext>
            </a:extLst>
          </p:cNvPr>
          <p:cNvSpPr/>
          <p:nvPr/>
        </p:nvSpPr>
        <p:spPr>
          <a:xfrm>
            <a:off x="8891798" y="2419518"/>
            <a:ext cx="865848" cy="8092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Я2</a:t>
            </a:r>
          </a:p>
        </p:txBody>
      </p:sp>
      <p:sp>
        <p:nvSpPr>
          <p:cNvPr id="6" name="Прямоугольник 5">
            <a:extLst>
              <a:ext uri="{FF2B5EF4-FFF2-40B4-BE49-F238E27FC236}">
                <a16:creationId xmlns:a16="http://schemas.microsoft.com/office/drawing/2014/main" id="{252E903E-E5DA-E0BC-D3A5-A7AE1976AFC3}"/>
              </a:ext>
            </a:extLst>
          </p:cNvPr>
          <p:cNvSpPr/>
          <p:nvPr/>
        </p:nvSpPr>
        <p:spPr>
          <a:xfrm>
            <a:off x="7727893" y="3629279"/>
            <a:ext cx="865848" cy="8092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Я3</a:t>
            </a:r>
          </a:p>
        </p:txBody>
      </p:sp>
      <p:sp>
        <p:nvSpPr>
          <p:cNvPr id="7" name="Прямоугольник 6">
            <a:extLst>
              <a:ext uri="{FF2B5EF4-FFF2-40B4-BE49-F238E27FC236}">
                <a16:creationId xmlns:a16="http://schemas.microsoft.com/office/drawing/2014/main" id="{1323B7E8-CD4B-AB49-33FB-0B061070F046}"/>
              </a:ext>
            </a:extLst>
          </p:cNvPr>
          <p:cNvSpPr/>
          <p:nvPr/>
        </p:nvSpPr>
        <p:spPr>
          <a:xfrm>
            <a:off x="8891798" y="3629279"/>
            <a:ext cx="865848" cy="80920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t>Я4</a:t>
            </a:r>
          </a:p>
        </p:txBody>
      </p:sp>
      <p:sp>
        <p:nvSpPr>
          <p:cNvPr id="8" name="Прямоугольник 7">
            <a:extLst>
              <a:ext uri="{FF2B5EF4-FFF2-40B4-BE49-F238E27FC236}">
                <a16:creationId xmlns:a16="http://schemas.microsoft.com/office/drawing/2014/main" id="{D3468A72-2A56-1F8D-805A-65CA7392EB98}"/>
              </a:ext>
            </a:extLst>
          </p:cNvPr>
          <p:cNvSpPr/>
          <p:nvPr/>
        </p:nvSpPr>
        <p:spPr>
          <a:xfrm>
            <a:off x="7436580" y="2150458"/>
            <a:ext cx="2646095" cy="255708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4" name="TextBox 13">
            <a:extLst>
              <a:ext uri="{FF2B5EF4-FFF2-40B4-BE49-F238E27FC236}">
                <a16:creationId xmlns:a16="http://schemas.microsoft.com/office/drawing/2014/main" id="{86220658-1E65-638A-9707-626C3D19B63F}"/>
              </a:ext>
            </a:extLst>
          </p:cNvPr>
          <p:cNvSpPr txBox="1"/>
          <p:nvPr/>
        </p:nvSpPr>
        <p:spPr>
          <a:xfrm>
            <a:off x="8472529" y="1670432"/>
            <a:ext cx="574196" cy="369332"/>
          </a:xfrm>
          <a:prstGeom prst="rect">
            <a:avLst/>
          </a:prstGeom>
          <a:noFill/>
        </p:spPr>
        <p:txBody>
          <a:bodyPr wrap="none" rtlCol="0">
            <a:spAutoFit/>
          </a:bodyPr>
          <a:lstStyle/>
          <a:p>
            <a:r>
              <a:rPr lang="en-US" dirty="0"/>
              <a:t>CPU</a:t>
            </a:r>
            <a:endParaRPr lang="ru-RU" dirty="0"/>
          </a:p>
        </p:txBody>
      </p:sp>
      <p:sp>
        <p:nvSpPr>
          <p:cNvPr id="16" name="Скругленный прямоугольник 15">
            <a:extLst>
              <a:ext uri="{FF2B5EF4-FFF2-40B4-BE49-F238E27FC236}">
                <a16:creationId xmlns:a16="http://schemas.microsoft.com/office/drawing/2014/main" id="{448837A2-2E06-7E67-F5B7-AC24C482BA3C}"/>
              </a:ext>
            </a:extLst>
          </p:cNvPr>
          <p:cNvSpPr/>
          <p:nvPr/>
        </p:nvSpPr>
        <p:spPr>
          <a:xfrm>
            <a:off x="2387826" y="3306270"/>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П3</a:t>
            </a:r>
          </a:p>
        </p:txBody>
      </p:sp>
      <p:sp>
        <p:nvSpPr>
          <p:cNvPr id="19" name="Скругленный прямоугольник 18">
            <a:extLst>
              <a:ext uri="{FF2B5EF4-FFF2-40B4-BE49-F238E27FC236}">
                <a16:creationId xmlns:a16="http://schemas.microsoft.com/office/drawing/2014/main" id="{565A7939-625F-3ADF-0C7B-54C722AE521F}"/>
              </a:ext>
            </a:extLst>
          </p:cNvPr>
          <p:cNvSpPr/>
          <p:nvPr/>
        </p:nvSpPr>
        <p:spPr>
          <a:xfrm>
            <a:off x="838200" y="2419518"/>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П1</a:t>
            </a:r>
          </a:p>
        </p:txBody>
      </p:sp>
      <p:sp>
        <p:nvSpPr>
          <p:cNvPr id="20" name="Скругленный прямоугольник 19">
            <a:extLst>
              <a:ext uri="{FF2B5EF4-FFF2-40B4-BE49-F238E27FC236}">
                <a16:creationId xmlns:a16="http://schemas.microsoft.com/office/drawing/2014/main" id="{75D33C8A-8B01-BADA-F785-A21B33F46306}"/>
              </a:ext>
            </a:extLst>
          </p:cNvPr>
          <p:cNvSpPr/>
          <p:nvPr/>
        </p:nvSpPr>
        <p:spPr>
          <a:xfrm>
            <a:off x="583638" y="3429334"/>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П2</a:t>
            </a:r>
          </a:p>
        </p:txBody>
      </p:sp>
      <p:sp>
        <p:nvSpPr>
          <p:cNvPr id="21" name="Скругленный прямоугольник 20">
            <a:extLst>
              <a:ext uri="{FF2B5EF4-FFF2-40B4-BE49-F238E27FC236}">
                <a16:creationId xmlns:a16="http://schemas.microsoft.com/office/drawing/2014/main" id="{637D261C-DDD2-658F-C328-121783CF8AD8}"/>
              </a:ext>
            </a:extLst>
          </p:cNvPr>
          <p:cNvSpPr/>
          <p:nvPr/>
        </p:nvSpPr>
        <p:spPr>
          <a:xfrm>
            <a:off x="1658194" y="4567279"/>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П4</a:t>
            </a:r>
          </a:p>
        </p:txBody>
      </p:sp>
      <p:sp>
        <p:nvSpPr>
          <p:cNvPr id="3" name="Скругленный прямоугольник 2">
            <a:extLst>
              <a:ext uri="{FF2B5EF4-FFF2-40B4-BE49-F238E27FC236}">
                <a16:creationId xmlns:a16="http://schemas.microsoft.com/office/drawing/2014/main" id="{7323BF34-6EF1-F676-8714-DF2333339917}"/>
              </a:ext>
            </a:extLst>
          </p:cNvPr>
          <p:cNvSpPr/>
          <p:nvPr/>
        </p:nvSpPr>
        <p:spPr>
          <a:xfrm>
            <a:off x="1347323" y="5550670"/>
            <a:ext cx="509123" cy="50912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П5</a:t>
            </a:r>
          </a:p>
        </p:txBody>
      </p:sp>
      <p:sp>
        <p:nvSpPr>
          <p:cNvPr id="9" name="TextBox 8">
            <a:extLst>
              <a:ext uri="{FF2B5EF4-FFF2-40B4-BE49-F238E27FC236}">
                <a16:creationId xmlns:a16="http://schemas.microsoft.com/office/drawing/2014/main" id="{5CD00242-FDEF-250E-0717-5A411347890D}"/>
              </a:ext>
            </a:extLst>
          </p:cNvPr>
          <p:cNvSpPr txBox="1"/>
          <p:nvPr/>
        </p:nvSpPr>
        <p:spPr>
          <a:xfrm>
            <a:off x="2086376" y="5608813"/>
            <a:ext cx="4113818" cy="461665"/>
          </a:xfrm>
          <a:prstGeom prst="rect">
            <a:avLst/>
          </a:prstGeom>
          <a:noFill/>
        </p:spPr>
        <p:txBody>
          <a:bodyPr wrap="none" rtlCol="0">
            <a:spAutoFit/>
          </a:bodyPr>
          <a:lstStyle/>
          <a:p>
            <a:r>
              <a:rPr lang="ru-RU" sz="2400" dirty="0"/>
              <a:t>А этот типа выполнится потом</a:t>
            </a:r>
          </a:p>
        </p:txBody>
      </p:sp>
    </p:spTree>
    <p:extLst>
      <p:ext uri="{BB962C8B-B14F-4D97-AF65-F5344CB8AC3E}">
        <p14:creationId xmlns:p14="http://schemas.microsoft.com/office/powerpoint/2010/main" val="8785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86 -0.00162 L 0.58008 0.05139 " pathEditMode="relative" ptsTypes="AA">
                                      <p:cBhvr>
                                        <p:cTn id="6" dur="2000" fill="hold"/>
                                        <p:tgtEl>
                                          <p:spTgt spid="19"/>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43 0.01157 C 0.30078 -0.02732 0.59727 -0.06621 0.69857 -0.09445 " pathEditMode="relative" ptsTypes="AA">
                                      <p:cBhvr>
                                        <p:cTn id="8" dur="2000" fill="hold"/>
                                        <p:tgtEl>
                                          <p:spTgt spid="20"/>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0573 0.00996 L 0.45273 0.09676 " pathEditMode="relative" ptsTypes="AA">
                                      <p:cBhvr>
                                        <p:cTn id="10" dur="2000" fill="hold"/>
                                        <p:tgtEl>
                                          <p:spTgt spid="1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3 0.00139 L 0.60794 -0.09653 " pathEditMode="relative" ptsTypes="AA">
                                      <p:cBhvr>
                                        <p:cTn id="12" dur="2000" fill="hold"/>
                                        <p:tgtEl>
                                          <p:spTgt spid="21"/>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9"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10615E04-5E8C-A935-6F9E-A64799AEEFB0}"/>
              </a:ext>
            </a:extLst>
          </p:cNvPr>
          <p:cNvSpPr txBox="1">
            <a:spLocks/>
          </p:cNvSpPr>
          <p:nvPr/>
        </p:nvSpPr>
        <p:spPr>
          <a:xfrm>
            <a:off x="417844" y="1859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200" dirty="0"/>
              <a:t>Параллелизм через многопоточность.</a:t>
            </a:r>
          </a:p>
        </p:txBody>
      </p:sp>
      <p:sp>
        <p:nvSpPr>
          <p:cNvPr id="7" name="TextBox 6">
            <a:extLst>
              <a:ext uri="{FF2B5EF4-FFF2-40B4-BE49-F238E27FC236}">
                <a16:creationId xmlns:a16="http://schemas.microsoft.com/office/drawing/2014/main" id="{2C5EB9BE-FAF0-CA7F-52CC-E7B55C856FA9}"/>
              </a:ext>
            </a:extLst>
          </p:cNvPr>
          <p:cNvSpPr txBox="1"/>
          <p:nvPr/>
        </p:nvSpPr>
        <p:spPr>
          <a:xfrm>
            <a:off x="417844" y="1249883"/>
            <a:ext cx="8464561" cy="1077218"/>
          </a:xfrm>
          <a:prstGeom prst="rect">
            <a:avLst/>
          </a:prstGeom>
          <a:noFill/>
        </p:spPr>
        <p:txBody>
          <a:bodyPr wrap="none" rtlCol="0">
            <a:spAutoFit/>
          </a:bodyPr>
          <a:lstStyle/>
          <a:p>
            <a:r>
              <a:rPr lang="ru-RU" sz="3200" dirty="0"/>
              <a:t>Чтобы получить все бонусы от параллелизма – </a:t>
            </a:r>
          </a:p>
          <a:p>
            <a:r>
              <a:rPr lang="ru-RU" sz="3200" dirty="0"/>
              <a:t>достаточно создать потоков = количеству ядер!</a:t>
            </a:r>
          </a:p>
        </p:txBody>
      </p:sp>
      <p:pic>
        <p:nvPicPr>
          <p:cNvPr id="11" name="Рисунок 10">
            <a:extLst>
              <a:ext uri="{FF2B5EF4-FFF2-40B4-BE49-F238E27FC236}">
                <a16:creationId xmlns:a16="http://schemas.microsoft.com/office/drawing/2014/main" id="{CECEDF0E-55D5-41F4-E21A-DF5C0CBC18E0}"/>
              </a:ext>
            </a:extLst>
          </p:cNvPr>
          <p:cNvPicPr>
            <a:picLocks noChangeAspect="1"/>
          </p:cNvPicPr>
          <p:nvPr/>
        </p:nvPicPr>
        <p:blipFill>
          <a:blip r:embed="rId2"/>
          <a:stretch>
            <a:fillRect/>
          </a:stretch>
        </p:blipFill>
        <p:spPr>
          <a:xfrm>
            <a:off x="417844" y="2347092"/>
            <a:ext cx="5358799" cy="4324978"/>
          </a:xfrm>
          <a:prstGeom prst="rect">
            <a:avLst/>
          </a:prstGeom>
        </p:spPr>
      </p:pic>
    </p:spTree>
    <p:extLst>
      <p:ext uri="{BB962C8B-B14F-4D97-AF65-F5344CB8AC3E}">
        <p14:creationId xmlns:p14="http://schemas.microsoft.com/office/powerpoint/2010/main" val="101172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F8DE95-9465-298C-ABA5-68806A237C8A}"/>
              </a:ext>
            </a:extLst>
          </p:cNvPr>
          <p:cNvSpPr>
            <a:spLocks noGrp="1"/>
          </p:cNvSpPr>
          <p:nvPr>
            <p:ph type="title"/>
          </p:nvPr>
        </p:nvSpPr>
        <p:spPr/>
        <p:txBody>
          <a:bodyPr>
            <a:normAutofit/>
          </a:bodyPr>
          <a:lstStyle/>
          <a:p>
            <a:r>
              <a:rPr lang="ru-RU" sz="4000" b="1" i="1" dirty="0"/>
              <a:t>Идеальная многопоточность</a:t>
            </a:r>
          </a:p>
        </p:txBody>
      </p:sp>
      <p:sp>
        <p:nvSpPr>
          <p:cNvPr id="3" name="Объект 2">
            <a:extLst>
              <a:ext uri="{FF2B5EF4-FFF2-40B4-BE49-F238E27FC236}">
                <a16:creationId xmlns:a16="http://schemas.microsoft.com/office/drawing/2014/main" id="{A43BB460-9302-94E7-5920-A49CF0A5DE6D}"/>
              </a:ext>
            </a:extLst>
          </p:cNvPr>
          <p:cNvSpPr>
            <a:spLocks noGrp="1"/>
          </p:cNvSpPr>
          <p:nvPr>
            <p:ph idx="1"/>
          </p:nvPr>
        </p:nvSpPr>
        <p:spPr/>
        <p:txBody>
          <a:bodyPr>
            <a:normAutofit/>
          </a:bodyPr>
          <a:lstStyle/>
          <a:p>
            <a:r>
              <a:rPr lang="ru-RU" sz="3600" b="1" dirty="0"/>
              <a:t>Хотелось бы создавать потоки как можно реже</a:t>
            </a:r>
            <a:r>
              <a:rPr lang="ru-RU" sz="3600" dirty="0"/>
              <a:t>.</a:t>
            </a:r>
            <a:r>
              <a:rPr lang="en-US" sz="3600" dirty="0"/>
              <a:t> </a:t>
            </a:r>
            <a:endParaRPr lang="ru-RU" sz="3600" dirty="0"/>
          </a:p>
          <a:p>
            <a:pPr lvl="1"/>
            <a:r>
              <a:rPr lang="ru-RU" sz="3200" dirty="0"/>
              <a:t>Выход</a:t>
            </a:r>
            <a:r>
              <a:rPr lang="en-US" sz="3200" dirty="0"/>
              <a:t>: </a:t>
            </a:r>
            <a:r>
              <a:rPr lang="ru-RU" sz="3200" b="1" dirty="0" err="1"/>
              <a:t>переиспользовать</a:t>
            </a:r>
            <a:r>
              <a:rPr lang="ru-RU" sz="3200" dirty="0"/>
              <a:t> потоки.</a:t>
            </a:r>
          </a:p>
          <a:p>
            <a:pPr lvl="1"/>
            <a:endParaRPr lang="ru-RU" sz="3200" dirty="0"/>
          </a:p>
          <a:p>
            <a:r>
              <a:rPr lang="ru-RU" sz="3600" b="1" dirty="0"/>
              <a:t>Хотелось бы иметь потоков как можно меньше.</a:t>
            </a:r>
          </a:p>
          <a:p>
            <a:pPr lvl="1"/>
            <a:r>
              <a:rPr lang="ru-RU" sz="3200" dirty="0"/>
              <a:t>Количество потоков = количеству ядер (чтобы получить все бонусы параллелизма, но ухудшить производительность лишними)</a:t>
            </a:r>
          </a:p>
          <a:p>
            <a:endParaRPr lang="ru-RU" sz="3600" dirty="0"/>
          </a:p>
        </p:txBody>
      </p:sp>
    </p:spTree>
    <p:extLst>
      <p:ext uri="{BB962C8B-B14F-4D97-AF65-F5344CB8AC3E}">
        <p14:creationId xmlns:p14="http://schemas.microsoft.com/office/powerpoint/2010/main" val="410045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13D7CF-EA36-7B70-606D-3D292620C0A7}"/>
              </a:ext>
            </a:extLst>
          </p:cNvPr>
          <p:cNvSpPr>
            <a:spLocks noGrp="1"/>
          </p:cNvSpPr>
          <p:nvPr>
            <p:ph type="title"/>
          </p:nvPr>
        </p:nvSpPr>
        <p:spPr/>
        <p:txBody>
          <a:bodyPr>
            <a:normAutofit/>
          </a:bodyPr>
          <a:lstStyle/>
          <a:p>
            <a:r>
              <a:rPr lang="ru-RU" sz="4000" dirty="0"/>
              <a:t>Почему эта лекция?</a:t>
            </a:r>
          </a:p>
        </p:txBody>
      </p:sp>
      <p:sp>
        <p:nvSpPr>
          <p:cNvPr id="3" name="Объект 2">
            <a:extLst>
              <a:ext uri="{FF2B5EF4-FFF2-40B4-BE49-F238E27FC236}">
                <a16:creationId xmlns:a16="http://schemas.microsoft.com/office/drawing/2014/main" id="{36897208-C267-C96C-554D-445152A7218A}"/>
              </a:ext>
            </a:extLst>
          </p:cNvPr>
          <p:cNvSpPr>
            <a:spLocks noGrp="1"/>
          </p:cNvSpPr>
          <p:nvPr>
            <p:ph idx="1"/>
          </p:nvPr>
        </p:nvSpPr>
        <p:spPr/>
        <p:txBody>
          <a:bodyPr/>
          <a:lstStyle/>
          <a:p>
            <a:r>
              <a:rPr lang="ru-RU" dirty="0"/>
              <a:t>На матмехе очень мало рассказывают про все эти вещи, а они очень важны.</a:t>
            </a:r>
          </a:p>
          <a:p>
            <a:endParaRPr lang="ru-RU" dirty="0"/>
          </a:p>
          <a:p>
            <a:r>
              <a:rPr lang="ru-RU" dirty="0"/>
              <a:t>Функциональный подход имеет значительное преимущество перед всеми другими подходами в реализации описываемых механизмов. </a:t>
            </a:r>
          </a:p>
        </p:txBody>
      </p:sp>
    </p:spTree>
    <p:extLst>
      <p:ext uri="{BB962C8B-B14F-4D97-AF65-F5344CB8AC3E}">
        <p14:creationId xmlns:p14="http://schemas.microsoft.com/office/powerpoint/2010/main" val="1889485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2857FB-E417-9D61-B9B4-DA48645CE842}"/>
              </a:ext>
            </a:extLst>
          </p:cNvPr>
          <p:cNvSpPr>
            <a:spLocks noGrp="1"/>
          </p:cNvSpPr>
          <p:nvPr>
            <p:ph type="title"/>
          </p:nvPr>
        </p:nvSpPr>
        <p:spPr/>
        <p:txBody>
          <a:bodyPr>
            <a:normAutofit/>
          </a:bodyPr>
          <a:lstStyle/>
          <a:p>
            <a:r>
              <a:rPr lang="ru-RU" sz="3200" dirty="0"/>
              <a:t>Многопоточность. Выводы. </a:t>
            </a:r>
            <a:r>
              <a:rPr lang="ru-RU" sz="3200" b="1" dirty="0"/>
              <a:t>Конкурентность</a:t>
            </a:r>
            <a:r>
              <a:rPr lang="ru-RU" sz="3200" dirty="0"/>
              <a:t>.</a:t>
            </a:r>
          </a:p>
        </p:txBody>
      </p:sp>
      <p:sp>
        <p:nvSpPr>
          <p:cNvPr id="3" name="Объект 2">
            <a:extLst>
              <a:ext uri="{FF2B5EF4-FFF2-40B4-BE49-F238E27FC236}">
                <a16:creationId xmlns:a16="http://schemas.microsoft.com/office/drawing/2014/main" id="{7D275444-C456-5DAE-D6A5-69C13A230320}"/>
              </a:ext>
            </a:extLst>
          </p:cNvPr>
          <p:cNvSpPr>
            <a:spLocks noGrp="1"/>
          </p:cNvSpPr>
          <p:nvPr>
            <p:ph idx="1"/>
          </p:nvPr>
        </p:nvSpPr>
        <p:spPr/>
        <p:txBody>
          <a:bodyPr>
            <a:normAutofit/>
          </a:bodyPr>
          <a:lstStyle/>
          <a:p>
            <a:r>
              <a:rPr lang="ru-RU" sz="3200" dirty="0"/>
              <a:t>Конкурентность получать через многопоточность – очень дорого.</a:t>
            </a:r>
          </a:p>
          <a:p>
            <a:pPr lvl="1"/>
            <a:r>
              <a:rPr lang="ru-RU" sz="2800" dirty="0"/>
              <a:t>Излишние потоки накладывают </a:t>
            </a:r>
            <a:r>
              <a:rPr lang="ru-RU" sz="2800" dirty="0" err="1"/>
              <a:t>дебаф</a:t>
            </a:r>
            <a:r>
              <a:rPr lang="ru-RU" sz="2800" dirty="0"/>
              <a:t> на производительность приложения.</a:t>
            </a:r>
          </a:p>
          <a:p>
            <a:pPr lvl="1"/>
            <a:r>
              <a:rPr lang="ru-RU" sz="2800" dirty="0"/>
              <a:t>Дорого создавать потоки новые.</a:t>
            </a:r>
            <a:endParaRPr lang="ru-RU" sz="2800" i="1" dirty="0"/>
          </a:p>
        </p:txBody>
      </p:sp>
      <p:pic>
        <p:nvPicPr>
          <p:cNvPr id="8194" name="Picture 2" descr="A melancholy detective cat sits in a dimly lit office, surrounded by towering bookshelves filled with mystery novels. The cat, wearing a tweed detective's cap and a magnifying glass hanging from its neck, stares out a rain-streaked window into the gloomy night. Its desk is cluttered with case files, a flickering lamp, and an old-fashioned typewriter. Shadows play across the room, hinting at the secrets and stories hidden within the walls. The scene captures a blend of nostalgia and intrigue, embodying the essence of classic detective stories with a whimsical twist.">
            <a:extLst>
              <a:ext uri="{FF2B5EF4-FFF2-40B4-BE49-F238E27FC236}">
                <a16:creationId xmlns:a16="http://schemas.microsoft.com/office/drawing/2014/main" id="{22E0026E-FF52-460A-016F-77DA4B4E3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404" y="3429000"/>
            <a:ext cx="3260690" cy="326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544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2857FB-E417-9D61-B9B4-DA48645CE842}"/>
              </a:ext>
            </a:extLst>
          </p:cNvPr>
          <p:cNvSpPr>
            <a:spLocks noGrp="1"/>
          </p:cNvSpPr>
          <p:nvPr>
            <p:ph type="title"/>
          </p:nvPr>
        </p:nvSpPr>
        <p:spPr/>
        <p:txBody>
          <a:bodyPr>
            <a:normAutofit/>
          </a:bodyPr>
          <a:lstStyle/>
          <a:p>
            <a:r>
              <a:rPr lang="ru-RU" sz="3200" dirty="0"/>
              <a:t>Многопоточность. Выводы. </a:t>
            </a:r>
            <a:r>
              <a:rPr lang="ru-RU" sz="3200" b="1" dirty="0"/>
              <a:t>Параллелизм</a:t>
            </a:r>
            <a:r>
              <a:rPr lang="ru-RU" sz="3200" dirty="0"/>
              <a:t>.</a:t>
            </a:r>
          </a:p>
        </p:txBody>
      </p:sp>
      <p:sp>
        <p:nvSpPr>
          <p:cNvPr id="3" name="Объект 2">
            <a:extLst>
              <a:ext uri="{FF2B5EF4-FFF2-40B4-BE49-F238E27FC236}">
                <a16:creationId xmlns:a16="http://schemas.microsoft.com/office/drawing/2014/main" id="{7D275444-C456-5DAE-D6A5-69C13A230320}"/>
              </a:ext>
            </a:extLst>
          </p:cNvPr>
          <p:cNvSpPr>
            <a:spLocks noGrp="1"/>
          </p:cNvSpPr>
          <p:nvPr>
            <p:ph idx="1"/>
          </p:nvPr>
        </p:nvSpPr>
        <p:spPr/>
        <p:txBody>
          <a:bodyPr>
            <a:normAutofit/>
          </a:bodyPr>
          <a:lstStyle/>
          <a:p>
            <a:r>
              <a:rPr lang="ru-RU" sz="3200" dirty="0"/>
              <a:t>Многопоточность позволяет ускорить приложение через параллелизм.</a:t>
            </a:r>
          </a:p>
          <a:p>
            <a:pPr lvl="1"/>
            <a:r>
              <a:rPr lang="ru-RU" sz="2800" dirty="0"/>
              <a:t>Для производительности идеальное число потоков – равное числу ядер. </a:t>
            </a:r>
          </a:p>
        </p:txBody>
      </p:sp>
    </p:spTree>
    <p:extLst>
      <p:ext uri="{BB962C8B-B14F-4D97-AF65-F5344CB8AC3E}">
        <p14:creationId xmlns:p14="http://schemas.microsoft.com/office/powerpoint/2010/main" val="1566954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0D85FD-1461-650B-D8B2-38FBB0C58B3E}"/>
              </a:ext>
            </a:extLst>
          </p:cNvPr>
          <p:cNvSpPr>
            <a:spLocks noGrp="1"/>
          </p:cNvSpPr>
          <p:nvPr>
            <p:ph type="title"/>
          </p:nvPr>
        </p:nvSpPr>
        <p:spPr/>
        <p:txBody>
          <a:bodyPr/>
          <a:lstStyle/>
          <a:p>
            <a:r>
              <a:rPr lang="ru-RU" dirty="0"/>
              <a:t>Отправляемся искать альтернативу</a:t>
            </a:r>
            <a:br>
              <a:rPr lang="ru-RU" dirty="0"/>
            </a:br>
            <a:r>
              <a:rPr lang="ru-RU" dirty="0"/>
              <a:t>многопоточности</a:t>
            </a:r>
          </a:p>
        </p:txBody>
      </p:sp>
      <p:pic>
        <p:nvPicPr>
          <p:cNvPr id="20482" name="Picture 2" descr="Going Merry Sailing GIF | GIFDB.com">
            <a:extLst>
              <a:ext uri="{FF2B5EF4-FFF2-40B4-BE49-F238E27FC236}">
                <a16:creationId xmlns:a16="http://schemas.microsoft.com/office/drawing/2014/main" id="{26181F7D-1894-D665-05AC-7722035F7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1360"/>
            <a:ext cx="8171139" cy="437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83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E51B85-E16F-A6DC-F0C1-5A88EC1237F0}"/>
              </a:ext>
            </a:extLst>
          </p:cNvPr>
          <p:cNvSpPr>
            <a:spLocks noGrp="1"/>
          </p:cNvSpPr>
          <p:nvPr>
            <p:ph type="title"/>
          </p:nvPr>
        </p:nvSpPr>
        <p:spPr/>
        <p:txBody>
          <a:bodyPr anchor="t">
            <a:normAutofit/>
          </a:bodyPr>
          <a:lstStyle/>
          <a:p>
            <a:r>
              <a:rPr lang="ru-RU" dirty="0"/>
              <a:t>Из каких сегментов состоит задача?</a:t>
            </a:r>
          </a:p>
        </p:txBody>
      </p:sp>
      <p:pic>
        <p:nvPicPr>
          <p:cNvPr id="9218" name="Picture 2">
            <a:extLst>
              <a:ext uri="{FF2B5EF4-FFF2-40B4-BE49-F238E27FC236}">
                <a16:creationId xmlns:a16="http://schemas.microsoft.com/office/drawing/2014/main" id="{EDF9D051-B2B6-2950-1A8F-4BBDBB580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1051" y="1242177"/>
            <a:ext cx="3180303" cy="31803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5AC707-1330-F0EF-2CE2-1F21113BC154}"/>
              </a:ext>
            </a:extLst>
          </p:cNvPr>
          <p:cNvSpPr txBox="1"/>
          <p:nvPr/>
        </p:nvSpPr>
        <p:spPr>
          <a:xfrm>
            <a:off x="293729" y="1577238"/>
            <a:ext cx="5243936" cy="523220"/>
          </a:xfrm>
          <a:prstGeom prst="rect">
            <a:avLst/>
          </a:prstGeom>
          <a:noFill/>
        </p:spPr>
        <p:txBody>
          <a:bodyPr wrap="none" rtlCol="0">
            <a:spAutoFit/>
          </a:bodyPr>
          <a:lstStyle/>
          <a:p>
            <a:r>
              <a:rPr lang="ru-RU" sz="2800" dirty="0"/>
              <a:t>Отправка сообщения в </a:t>
            </a:r>
            <a:r>
              <a:rPr lang="en-US" sz="2800" dirty="0"/>
              <a:t>Telegram</a:t>
            </a:r>
            <a:endParaRPr lang="ru-RU" sz="2800" dirty="0"/>
          </a:p>
        </p:txBody>
      </p:sp>
      <p:sp>
        <p:nvSpPr>
          <p:cNvPr id="5" name="TextBox 4">
            <a:extLst>
              <a:ext uri="{FF2B5EF4-FFF2-40B4-BE49-F238E27FC236}">
                <a16:creationId xmlns:a16="http://schemas.microsoft.com/office/drawing/2014/main" id="{CE1750F4-A1B3-F343-D302-094506020B38}"/>
              </a:ext>
            </a:extLst>
          </p:cNvPr>
          <p:cNvSpPr txBox="1"/>
          <p:nvPr/>
        </p:nvSpPr>
        <p:spPr>
          <a:xfrm>
            <a:off x="411982" y="2652765"/>
            <a:ext cx="7835350" cy="3539430"/>
          </a:xfrm>
          <a:prstGeom prst="rect">
            <a:avLst/>
          </a:prstGeom>
          <a:noFill/>
        </p:spPr>
        <p:txBody>
          <a:bodyPr wrap="none" rtlCol="0">
            <a:spAutoFit/>
          </a:bodyPr>
          <a:lstStyle/>
          <a:p>
            <a:pPr marL="342900" indent="-342900">
              <a:buFont typeface="+mj-lt"/>
              <a:buAutoNum type="arabicPeriod"/>
            </a:pPr>
            <a:r>
              <a:rPr lang="ru-RU" sz="3200" dirty="0"/>
              <a:t>Установка соединения</a:t>
            </a:r>
          </a:p>
          <a:p>
            <a:pPr marL="342900" indent="-342900">
              <a:buFont typeface="+mj-lt"/>
              <a:buAutoNum type="arabicPeriod"/>
            </a:pPr>
            <a:r>
              <a:rPr lang="ru-RU" sz="3200" dirty="0" err="1"/>
              <a:t>Парсинг</a:t>
            </a:r>
            <a:r>
              <a:rPr lang="ru-RU" sz="3200" dirty="0"/>
              <a:t> запроса</a:t>
            </a:r>
          </a:p>
          <a:p>
            <a:pPr marL="342900" indent="-342900">
              <a:buFont typeface="+mj-lt"/>
              <a:buAutoNum type="arabicPeriod"/>
            </a:pPr>
            <a:r>
              <a:rPr lang="ru-RU" sz="3200" dirty="0"/>
              <a:t>Авторизация пользователя</a:t>
            </a:r>
          </a:p>
          <a:p>
            <a:pPr marL="342900" indent="-342900">
              <a:buFont typeface="+mj-lt"/>
              <a:buAutoNum type="arabicPeriod"/>
            </a:pPr>
            <a:r>
              <a:rPr lang="ru-RU" sz="3200" dirty="0"/>
              <a:t>Проверка корректности запроса</a:t>
            </a:r>
          </a:p>
          <a:p>
            <a:pPr marL="342900" indent="-342900">
              <a:buFont typeface="+mj-lt"/>
              <a:buAutoNum type="arabicPeriod"/>
            </a:pPr>
            <a:r>
              <a:rPr lang="ru-RU" sz="3200" dirty="0"/>
              <a:t>Запись сообщения в базу</a:t>
            </a:r>
          </a:p>
          <a:p>
            <a:pPr marL="342900" indent="-342900">
              <a:buFont typeface="+mj-lt"/>
              <a:buAutoNum type="arabicPeriod"/>
            </a:pPr>
            <a:r>
              <a:rPr lang="ru-RU" sz="3200" dirty="0"/>
              <a:t>Отправка обратного ответа пользователю</a:t>
            </a:r>
          </a:p>
          <a:p>
            <a:pPr marL="342900" indent="-342900">
              <a:buFont typeface="+mj-lt"/>
              <a:buAutoNum type="arabicPeriod"/>
            </a:pPr>
            <a:endParaRPr lang="ru-RU" sz="3200" dirty="0"/>
          </a:p>
        </p:txBody>
      </p:sp>
    </p:spTree>
    <p:extLst>
      <p:ext uri="{BB962C8B-B14F-4D97-AF65-F5344CB8AC3E}">
        <p14:creationId xmlns:p14="http://schemas.microsoft.com/office/powerpoint/2010/main" val="280055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E51B85-E16F-A6DC-F0C1-5A88EC1237F0}"/>
              </a:ext>
            </a:extLst>
          </p:cNvPr>
          <p:cNvSpPr>
            <a:spLocks noGrp="1"/>
          </p:cNvSpPr>
          <p:nvPr>
            <p:ph type="title"/>
          </p:nvPr>
        </p:nvSpPr>
        <p:spPr/>
        <p:txBody>
          <a:bodyPr anchor="t">
            <a:normAutofit/>
          </a:bodyPr>
          <a:lstStyle/>
          <a:p>
            <a:r>
              <a:rPr lang="ru-RU" dirty="0"/>
              <a:t>Какой сегмент самый долгий?</a:t>
            </a:r>
          </a:p>
        </p:txBody>
      </p:sp>
      <p:pic>
        <p:nvPicPr>
          <p:cNvPr id="9218" name="Picture 2">
            <a:extLst>
              <a:ext uri="{FF2B5EF4-FFF2-40B4-BE49-F238E27FC236}">
                <a16:creationId xmlns:a16="http://schemas.microsoft.com/office/drawing/2014/main" id="{EDF9D051-B2B6-2950-1A8F-4BBDBB580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0374" y="1496851"/>
            <a:ext cx="1590151" cy="15901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5AC707-1330-F0EF-2CE2-1F21113BC154}"/>
              </a:ext>
            </a:extLst>
          </p:cNvPr>
          <p:cNvSpPr txBox="1"/>
          <p:nvPr/>
        </p:nvSpPr>
        <p:spPr>
          <a:xfrm>
            <a:off x="293729" y="1577238"/>
            <a:ext cx="5243936" cy="523220"/>
          </a:xfrm>
          <a:prstGeom prst="rect">
            <a:avLst/>
          </a:prstGeom>
          <a:noFill/>
        </p:spPr>
        <p:txBody>
          <a:bodyPr wrap="none" rtlCol="0">
            <a:spAutoFit/>
          </a:bodyPr>
          <a:lstStyle/>
          <a:p>
            <a:r>
              <a:rPr lang="ru-RU" sz="2800" dirty="0"/>
              <a:t>Отправка сообщения в </a:t>
            </a:r>
            <a:r>
              <a:rPr lang="en-US" sz="2800" dirty="0"/>
              <a:t>Telegram</a:t>
            </a:r>
            <a:endParaRPr lang="ru-RU" sz="2800" dirty="0"/>
          </a:p>
        </p:txBody>
      </p:sp>
      <p:sp>
        <p:nvSpPr>
          <p:cNvPr id="5" name="TextBox 4">
            <a:extLst>
              <a:ext uri="{FF2B5EF4-FFF2-40B4-BE49-F238E27FC236}">
                <a16:creationId xmlns:a16="http://schemas.microsoft.com/office/drawing/2014/main" id="{CE1750F4-A1B3-F343-D302-094506020B38}"/>
              </a:ext>
            </a:extLst>
          </p:cNvPr>
          <p:cNvSpPr txBox="1"/>
          <p:nvPr/>
        </p:nvSpPr>
        <p:spPr>
          <a:xfrm>
            <a:off x="293729" y="2100458"/>
            <a:ext cx="5999271" cy="2677656"/>
          </a:xfrm>
          <a:prstGeom prst="rect">
            <a:avLst/>
          </a:prstGeom>
          <a:noFill/>
        </p:spPr>
        <p:txBody>
          <a:bodyPr wrap="none" rtlCol="0">
            <a:spAutoFit/>
          </a:bodyPr>
          <a:lstStyle/>
          <a:p>
            <a:pPr marL="342900" indent="-342900">
              <a:buFont typeface="+mj-lt"/>
              <a:buAutoNum type="arabicPeriod"/>
            </a:pPr>
            <a:r>
              <a:rPr lang="ru-RU" sz="2400" dirty="0"/>
              <a:t>Установка соединения</a:t>
            </a:r>
          </a:p>
          <a:p>
            <a:pPr marL="342900" indent="-342900">
              <a:buFont typeface="+mj-lt"/>
              <a:buAutoNum type="arabicPeriod"/>
            </a:pPr>
            <a:r>
              <a:rPr lang="ru-RU" sz="2400" dirty="0" err="1"/>
              <a:t>Парсинг</a:t>
            </a:r>
            <a:r>
              <a:rPr lang="ru-RU" sz="2400" dirty="0"/>
              <a:t> запроса</a:t>
            </a:r>
          </a:p>
          <a:p>
            <a:pPr marL="342900" indent="-342900">
              <a:buFont typeface="+mj-lt"/>
              <a:buAutoNum type="arabicPeriod"/>
            </a:pPr>
            <a:r>
              <a:rPr lang="ru-RU" sz="2400" dirty="0"/>
              <a:t>Авторизация пользователя</a:t>
            </a:r>
          </a:p>
          <a:p>
            <a:pPr marL="342900" indent="-342900">
              <a:buFont typeface="+mj-lt"/>
              <a:buAutoNum type="arabicPeriod"/>
            </a:pPr>
            <a:r>
              <a:rPr lang="ru-RU" sz="2400" dirty="0"/>
              <a:t>Проверка корректности запроса</a:t>
            </a:r>
          </a:p>
          <a:p>
            <a:pPr marL="342900" indent="-342900">
              <a:buFont typeface="+mj-lt"/>
              <a:buAutoNum type="arabicPeriod"/>
            </a:pPr>
            <a:r>
              <a:rPr lang="ru-RU" sz="2400" dirty="0"/>
              <a:t>Запись сообщения в базу</a:t>
            </a:r>
          </a:p>
          <a:p>
            <a:pPr marL="342900" indent="-342900">
              <a:buFont typeface="+mj-lt"/>
              <a:buAutoNum type="arabicPeriod"/>
            </a:pPr>
            <a:r>
              <a:rPr lang="ru-RU" sz="2400" dirty="0"/>
              <a:t>Отправка обратного ответа пользователю</a:t>
            </a:r>
          </a:p>
          <a:p>
            <a:pPr marL="342900" indent="-342900">
              <a:buFont typeface="+mj-lt"/>
              <a:buAutoNum type="arabicPeriod"/>
            </a:pPr>
            <a:endParaRPr lang="ru-RU" sz="2400" dirty="0"/>
          </a:p>
        </p:txBody>
      </p:sp>
      <p:grpSp>
        <p:nvGrpSpPr>
          <p:cNvPr id="11" name="Группа 10">
            <a:extLst>
              <a:ext uri="{FF2B5EF4-FFF2-40B4-BE49-F238E27FC236}">
                <a16:creationId xmlns:a16="http://schemas.microsoft.com/office/drawing/2014/main" id="{7255E7D2-37B2-9ABC-9A53-8DC9C55C82B8}"/>
              </a:ext>
            </a:extLst>
          </p:cNvPr>
          <p:cNvGrpSpPr/>
          <p:nvPr/>
        </p:nvGrpSpPr>
        <p:grpSpPr>
          <a:xfrm>
            <a:off x="411983" y="4773918"/>
            <a:ext cx="6508549" cy="531612"/>
            <a:chOff x="411983" y="4773918"/>
            <a:chExt cx="6508549" cy="531612"/>
          </a:xfrm>
        </p:grpSpPr>
        <p:sp>
          <p:nvSpPr>
            <p:cNvPr id="3" name="Прямоугольник 2">
              <a:extLst>
                <a:ext uri="{FF2B5EF4-FFF2-40B4-BE49-F238E27FC236}">
                  <a16:creationId xmlns:a16="http://schemas.microsoft.com/office/drawing/2014/main" id="{5585FB54-1332-95F0-9CB4-6EE741480714}"/>
                </a:ext>
              </a:extLst>
            </p:cNvPr>
            <p:cNvSpPr/>
            <p:nvPr/>
          </p:nvSpPr>
          <p:spPr>
            <a:xfrm>
              <a:off x="411983" y="4778114"/>
              <a:ext cx="505818" cy="527416"/>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1</a:t>
              </a:r>
            </a:p>
          </p:txBody>
        </p:sp>
        <p:sp>
          <p:nvSpPr>
            <p:cNvPr id="6" name="Прямоугольник 5">
              <a:extLst>
                <a:ext uri="{FF2B5EF4-FFF2-40B4-BE49-F238E27FC236}">
                  <a16:creationId xmlns:a16="http://schemas.microsoft.com/office/drawing/2014/main" id="{0080A3AF-BB91-0DCF-7382-39CE47E41A01}"/>
                </a:ext>
              </a:extLst>
            </p:cNvPr>
            <p:cNvSpPr/>
            <p:nvPr/>
          </p:nvSpPr>
          <p:spPr>
            <a:xfrm>
              <a:off x="917800" y="4773918"/>
              <a:ext cx="358739" cy="527416"/>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2</a:t>
              </a:r>
            </a:p>
          </p:txBody>
        </p:sp>
        <p:sp>
          <p:nvSpPr>
            <p:cNvPr id="7" name="Прямоугольник 6">
              <a:extLst>
                <a:ext uri="{FF2B5EF4-FFF2-40B4-BE49-F238E27FC236}">
                  <a16:creationId xmlns:a16="http://schemas.microsoft.com/office/drawing/2014/main" id="{87C99BA9-0CBF-2505-7A37-E79D597DAA70}"/>
                </a:ext>
              </a:extLst>
            </p:cNvPr>
            <p:cNvSpPr/>
            <p:nvPr/>
          </p:nvSpPr>
          <p:spPr>
            <a:xfrm>
              <a:off x="1276539" y="4773918"/>
              <a:ext cx="265333" cy="527416"/>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3</a:t>
              </a:r>
            </a:p>
          </p:txBody>
        </p:sp>
        <p:sp>
          <p:nvSpPr>
            <p:cNvPr id="8" name="Прямоугольник 7">
              <a:extLst>
                <a:ext uri="{FF2B5EF4-FFF2-40B4-BE49-F238E27FC236}">
                  <a16:creationId xmlns:a16="http://schemas.microsoft.com/office/drawing/2014/main" id="{B015EEC1-AD9F-5822-F5B3-567C24670CD4}"/>
                </a:ext>
              </a:extLst>
            </p:cNvPr>
            <p:cNvSpPr/>
            <p:nvPr/>
          </p:nvSpPr>
          <p:spPr>
            <a:xfrm>
              <a:off x="1552895" y="4773918"/>
              <a:ext cx="347716" cy="527416"/>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4</a:t>
              </a:r>
            </a:p>
          </p:txBody>
        </p:sp>
        <p:sp>
          <p:nvSpPr>
            <p:cNvPr id="9" name="Прямоугольник 8">
              <a:extLst>
                <a:ext uri="{FF2B5EF4-FFF2-40B4-BE49-F238E27FC236}">
                  <a16:creationId xmlns:a16="http://schemas.microsoft.com/office/drawing/2014/main" id="{56822815-3576-6798-E11B-F6FACC577828}"/>
                </a:ext>
              </a:extLst>
            </p:cNvPr>
            <p:cNvSpPr/>
            <p:nvPr/>
          </p:nvSpPr>
          <p:spPr>
            <a:xfrm>
              <a:off x="1911634" y="4773918"/>
              <a:ext cx="4661182" cy="527416"/>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5</a:t>
              </a:r>
            </a:p>
          </p:txBody>
        </p:sp>
        <p:sp>
          <p:nvSpPr>
            <p:cNvPr id="10" name="Прямоугольник 9">
              <a:extLst>
                <a:ext uri="{FF2B5EF4-FFF2-40B4-BE49-F238E27FC236}">
                  <a16:creationId xmlns:a16="http://schemas.microsoft.com/office/drawing/2014/main" id="{EA182AEB-6251-CF44-53DC-03D6F533E86B}"/>
                </a:ext>
              </a:extLst>
            </p:cNvPr>
            <p:cNvSpPr/>
            <p:nvPr/>
          </p:nvSpPr>
          <p:spPr>
            <a:xfrm>
              <a:off x="6572816" y="4773918"/>
              <a:ext cx="347716" cy="527416"/>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t>4</a:t>
              </a:r>
            </a:p>
          </p:txBody>
        </p:sp>
      </p:grpSp>
    </p:spTree>
    <p:extLst>
      <p:ext uri="{BB962C8B-B14F-4D97-AF65-F5344CB8AC3E}">
        <p14:creationId xmlns:p14="http://schemas.microsoft.com/office/powerpoint/2010/main" val="41372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D82D00-9BE7-1A9D-3FAB-3E52D063A21E}"/>
              </a:ext>
            </a:extLst>
          </p:cNvPr>
          <p:cNvSpPr>
            <a:spLocks noGrp="1"/>
          </p:cNvSpPr>
          <p:nvPr>
            <p:ph type="title"/>
          </p:nvPr>
        </p:nvSpPr>
        <p:spPr>
          <a:xfrm>
            <a:off x="0" y="18255"/>
            <a:ext cx="10515600" cy="1325563"/>
          </a:xfrm>
        </p:spPr>
        <p:txBody>
          <a:bodyPr/>
          <a:lstStyle/>
          <a:p>
            <a:r>
              <a:rPr lang="ru-RU" dirty="0"/>
              <a:t>Запись в базу</a:t>
            </a:r>
            <a:r>
              <a:rPr lang="en-US" dirty="0"/>
              <a:t>.</a:t>
            </a:r>
            <a:endParaRPr lang="ru-RU" dirty="0"/>
          </a:p>
        </p:txBody>
      </p:sp>
      <p:pic>
        <p:nvPicPr>
          <p:cNvPr id="4" name="Picture 2">
            <a:extLst>
              <a:ext uri="{FF2B5EF4-FFF2-40B4-BE49-F238E27FC236}">
                <a16:creationId xmlns:a16="http://schemas.microsoft.com/office/drawing/2014/main" id="{CE2EDD72-ADD2-58F8-5D8D-C1739E200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122" y="1466431"/>
            <a:ext cx="795076" cy="795076"/>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Клиент – Бесплатные иконки: маркетинг">
            <a:extLst>
              <a:ext uri="{FF2B5EF4-FFF2-40B4-BE49-F238E27FC236}">
                <a16:creationId xmlns:a16="http://schemas.microsoft.com/office/drawing/2014/main" id="{AD70AD43-A045-206C-9EEE-AE08222B1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31" y="2055857"/>
            <a:ext cx="1373143" cy="1373143"/>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E412DC35-946A-42A2-DFA0-623036559DAF}"/>
              </a:ext>
            </a:extLst>
          </p:cNvPr>
          <p:cNvSpPr/>
          <p:nvPr/>
        </p:nvSpPr>
        <p:spPr>
          <a:xfrm>
            <a:off x="2321170" y="1343818"/>
            <a:ext cx="4958862" cy="43887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ysClr val="windowText" lastClr="000000"/>
              </a:solidFill>
            </a:endParaRPr>
          </a:p>
        </p:txBody>
      </p:sp>
      <p:sp>
        <p:nvSpPr>
          <p:cNvPr id="6" name="Прямоугольник 5">
            <a:extLst>
              <a:ext uri="{FF2B5EF4-FFF2-40B4-BE49-F238E27FC236}">
                <a16:creationId xmlns:a16="http://schemas.microsoft.com/office/drawing/2014/main" id="{B963BE96-9385-4FB8-5B22-A78A25E861EA}"/>
              </a:ext>
            </a:extLst>
          </p:cNvPr>
          <p:cNvSpPr/>
          <p:nvPr/>
        </p:nvSpPr>
        <p:spPr>
          <a:xfrm>
            <a:off x="2919046" y="1863969"/>
            <a:ext cx="2435469" cy="127669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solidFill>
                  <a:sysClr val="windowText" lastClr="000000"/>
                </a:solidFill>
              </a:rPr>
              <a:t>Поток 1</a:t>
            </a:r>
          </a:p>
        </p:txBody>
      </p:sp>
      <p:sp>
        <p:nvSpPr>
          <p:cNvPr id="7" name="Прямоугольник 6">
            <a:extLst>
              <a:ext uri="{FF2B5EF4-FFF2-40B4-BE49-F238E27FC236}">
                <a16:creationId xmlns:a16="http://schemas.microsoft.com/office/drawing/2014/main" id="{CBF253A0-FC7D-CC1A-86D1-AFFABF135957}"/>
              </a:ext>
            </a:extLst>
          </p:cNvPr>
          <p:cNvSpPr/>
          <p:nvPr/>
        </p:nvSpPr>
        <p:spPr>
          <a:xfrm>
            <a:off x="7914410" y="1225301"/>
            <a:ext cx="3090494" cy="4625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ysClr val="windowText" lastClr="000000"/>
              </a:solidFill>
            </a:endParaRPr>
          </a:p>
        </p:txBody>
      </p:sp>
      <p:pic>
        <p:nvPicPr>
          <p:cNvPr id="26628" name="Picture 4" descr="PostgreSQL - Wikipedia">
            <a:extLst>
              <a:ext uri="{FF2B5EF4-FFF2-40B4-BE49-F238E27FC236}">
                <a16:creationId xmlns:a16="http://schemas.microsoft.com/office/drawing/2014/main" id="{794ED7A6-4C9F-6E51-FD03-88A02EE96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663" y="1343818"/>
            <a:ext cx="917585" cy="94628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Гугл документы – Бесплатные иконки: логотип">
            <a:extLst>
              <a:ext uri="{FF2B5EF4-FFF2-40B4-BE49-F238E27FC236}">
                <a16:creationId xmlns:a16="http://schemas.microsoft.com/office/drawing/2014/main" id="{D8CA58CB-7D3D-FCBE-15BC-90E835310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443" y="2760725"/>
            <a:ext cx="557823" cy="557823"/>
          </a:xfrm>
          <a:prstGeom prst="rect">
            <a:avLst/>
          </a:prstGeom>
          <a:solidFill>
            <a:schemeClr val="accent1">
              <a:lumMod val="40000"/>
              <a:lumOff val="60000"/>
            </a:schemeClr>
          </a:solidFill>
        </p:spPr>
      </p:pic>
      <p:pic>
        <p:nvPicPr>
          <p:cNvPr id="8" name="Picture 6" descr="Гугл документы – Бесплатные иконки: логотип">
            <a:extLst>
              <a:ext uri="{FF2B5EF4-FFF2-40B4-BE49-F238E27FC236}">
                <a16:creationId xmlns:a16="http://schemas.microsoft.com/office/drawing/2014/main" id="{91307B22-E5C8-796E-11CD-E4139FB5F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977" y="2508606"/>
            <a:ext cx="557823" cy="557823"/>
          </a:xfrm>
          <a:prstGeom prst="rect">
            <a:avLst/>
          </a:prstGeom>
          <a:solidFill>
            <a:schemeClr val="accent6">
              <a:lumMod val="60000"/>
              <a:lumOff val="40000"/>
            </a:schemeClr>
          </a:solidFill>
          <a:ln>
            <a:solidFill>
              <a:schemeClr val="accent6">
                <a:lumMod val="60000"/>
                <a:lumOff val="40000"/>
              </a:schemeClr>
            </a:solidFill>
          </a:ln>
        </p:spPr>
      </p:pic>
    </p:spTree>
    <p:extLst>
      <p:ext uri="{BB962C8B-B14F-4D97-AF65-F5344CB8AC3E}">
        <p14:creationId xmlns:p14="http://schemas.microsoft.com/office/powerpoint/2010/main" val="7328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158 0.00416 L 0.15183 -0.03658 " pathEditMode="relative" ptsTypes="AA">
                                      <p:cBhvr>
                                        <p:cTn id="6" dur="2000" fill="hold"/>
                                        <p:tgtEl>
                                          <p:spTgt spid="2663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0" presetClass="path" presetSubtype="0" accel="50000" decel="50000" fill="hold" nodeType="withEffect">
                                  <p:stCondLst>
                                    <p:cond delay="0"/>
                                  </p:stCondLst>
                                  <p:childTnLst>
                                    <p:animMotion origin="layout" path="M 0.00196 0.00764 L 0.37344 0.03681 " pathEditMode="relative" ptsTypes="AA">
                                      <p:cBhvr>
                                        <p:cTn id="13" dur="2000" fill="hold"/>
                                        <p:tgtEl>
                                          <p:spTgt spid="8"/>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37409 0.04074 L -3.33333E-6 0.01019 " pathEditMode="relative" ptsTypes="AA">
                                      <p:cBhvr>
                                        <p:cTn id="17" dur="2000" fill="hold"/>
                                        <p:tgtEl>
                                          <p:spTgt spid="8"/>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15183 -0.03658 L -0.01158 0.00416 " pathEditMode="relative" ptsTypes="AA">
                                      <p:cBhvr>
                                        <p:cTn id="21" dur="2000" fill="hold"/>
                                        <p:tgtEl>
                                          <p:spTgt spid="266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D401E6A-734A-ED38-4A5C-57C1DF61E634}"/>
              </a:ext>
            </a:extLst>
          </p:cNvPr>
          <p:cNvSpPr>
            <a:spLocks noGrp="1"/>
          </p:cNvSpPr>
          <p:nvPr>
            <p:ph type="title"/>
          </p:nvPr>
        </p:nvSpPr>
        <p:spPr/>
        <p:txBody>
          <a:bodyPr/>
          <a:lstStyle/>
          <a:p>
            <a:r>
              <a:rPr lang="ru-RU" dirty="0"/>
              <a:t>Вопрос</a:t>
            </a:r>
            <a:r>
              <a:rPr lang="en-US" dirty="0"/>
              <a:t>: </a:t>
            </a:r>
            <a:r>
              <a:rPr lang="ru-RU" dirty="0"/>
              <a:t>Что делал поток 1, пока база данных обрабатывала запрос?</a:t>
            </a:r>
          </a:p>
        </p:txBody>
      </p:sp>
      <p:pic>
        <p:nvPicPr>
          <p:cNvPr id="6" name="Рисунок 5">
            <a:extLst>
              <a:ext uri="{FF2B5EF4-FFF2-40B4-BE49-F238E27FC236}">
                <a16:creationId xmlns:a16="http://schemas.microsoft.com/office/drawing/2014/main" id="{E84B069A-7835-8A44-8643-7D4CF0E973A2}"/>
              </a:ext>
            </a:extLst>
          </p:cNvPr>
          <p:cNvPicPr>
            <a:picLocks noChangeAspect="1"/>
          </p:cNvPicPr>
          <p:nvPr/>
        </p:nvPicPr>
        <p:blipFill>
          <a:blip r:embed="rId2"/>
          <a:stretch>
            <a:fillRect/>
          </a:stretch>
        </p:blipFill>
        <p:spPr>
          <a:xfrm>
            <a:off x="2619620" y="2215173"/>
            <a:ext cx="3594100" cy="3746500"/>
          </a:xfrm>
          <a:prstGeom prst="rect">
            <a:avLst/>
          </a:prstGeom>
        </p:spPr>
      </p:pic>
    </p:spTree>
    <p:extLst>
      <p:ext uri="{BB962C8B-B14F-4D97-AF65-F5344CB8AC3E}">
        <p14:creationId xmlns:p14="http://schemas.microsoft.com/office/powerpoint/2010/main" val="342892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04ABB0-8F77-7940-1F9B-A46962DD9C23}"/>
              </a:ext>
            </a:extLst>
          </p:cNvPr>
          <p:cNvSpPr>
            <a:spLocks noGrp="1"/>
          </p:cNvSpPr>
          <p:nvPr>
            <p:ph type="title"/>
          </p:nvPr>
        </p:nvSpPr>
        <p:spPr/>
        <p:txBody>
          <a:bodyPr/>
          <a:lstStyle/>
          <a:p>
            <a:r>
              <a:rPr lang="ru-RU" dirty="0"/>
              <a:t>Виды задач (что в задаче преобладает)</a:t>
            </a:r>
          </a:p>
        </p:txBody>
      </p:sp>
      <p:sp>
        <p:nvSpPr>
          <p:cNvPr id="3" name="Объект 2">
            <a:extLst>
              <a:ext uri="{FF2B5EF4-FFF2-40B4-BE49-F238E27FC236}">
                <a16:creationId xmlns:a16="http://schemas.microsoft.com/office/drawing/2014/main" id="{28FCA7B9-5E90-59CC-EB11-FD123BDF3038}"/>
              </a:ext>
            </a:extLst>
          </p:cNvPr>
          <p:cNvSpPr>
            <a:spLocks noGrp="1"/>
          </p:cNvSpPr>
          <p:nvPr>
            <p:ph idx="1"/>
          </p:nvPr>
        </p:nvSpPr>
        <p:spPr/>
        <p:txBody>
          <a:bodyPr>
            <a:normAutofit/>
          </a:bodyPr>
          <a:lstStyle/>
          <a:p>
            <a:r>
              <a:rPr lang="en-US" sz="3600" dirty="0"/>
              <a:t>CPU bound</a:t>
            </a:r>
            <a:endParaRPr lang="ru-RU" sz="3600" dirty="0"/>
          </a:p>
          <a:p>
            <a:pPr lvl="1"/>
            <a:r>
              <a:rPr lang="ru-RU" sz="3200" dirty="0"/>
              <a:t>Арифметика</a:t>
            </a:r>
          </a:p>
          <a:p>
            <a:pPr lvl="1"/>
            <a:r>
              <a:rPr lang="ru-RU" sz="3200" dirty="0"/>
              <a:t>Перемножение матриц</a:t>
            </a:r>
          </a:p>
          <a:p>
            <a:pPr lvl="1"/>
            <a:r>
              <a:rPr lang="en-US" sz="3200" dirty="0"/>
              <a:t>Machine learning</a:t>
            </a:r>
            <a:endParaRPr lang="ru-RU" sz="3200" dirty="0"/>
          </a:p>
          <a:p>
            <a:pPr lvl="1"/>
            <a:r>
              <a:rPr lang="ru-RU" sz="3200" dirty="0"/>
              <a:t>Алгоритмы на данных</a:t>
            </a:r>
            <a:endParaRPr lang="en-US" sz="3200" dirty="0"/>
          </a:p>
          <a:p>
            <a:r>
              <a:rPr lang="en-US" sz="3600" b="1" dirty="0"/>
              <a:t>IO bound</a:t>
            </a:r>
            <a:endParaRPr lang="ru-RU" sz="3600" b="1" dirty="0"/>
          </a:p>
          <a:p>
            <a:pPr lvl="1"/>
            <a:r>
              <a:rPr lang="ru-RU" sz="3200" b="1" dirty="0"/>
              <a:t>Запись на диск</a:t>
            </a:r>
          </a:p>
          <a:p>
            <a:pPr lvl="1"/>
            <a:r>
              <a:rPr lang="ru-RU" sz="3200" b="1" dirty="0"/>
              <a:t>Отправка сообщений в сеть</a:t>
            </a:r>
          </a:p>
          <a:p>
            <a:pPr lvl="1"/>
            <a:endParaRPr lang="ru-RU" sz="3200" dirty="0"/>
          </a:p>
        </p:txBody>
      </p:sp>
    </p:spTree>
    <p:extLst>
      <p:ext uri="{BB962C8B-B14F-4D97-AF65-F5344CB8AC3E}">
        <p14:creationId xmlns:p14="http://schemas.microsoft.com/office/powerpoint/2010/main" val="1000990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5E854B-D804-B4E4-DF9C-0EF8B5886153}"/>
              </a:ext>
            </a:extLst>
          </p:cNvPr>
          <p:cNvSpPr>
            <a:spLocks noGrp="1"/>
          </p:cNvSpPr>
          <p:nvPr>
            <p:ph type="title"/>
          </p:nvPr>
        </p:nvSpPr>
        <p:spPr/>
        <p:txBody>
          <a:bodyPr/>
          <a:lstStyle/>
          <a:p>
            <a:r>
              <a:rPr lang="ru-RU" dirty="0"/>
              <a:t>Экономия на </a:t>
            </a:r>
            <a:r>
              <a:rPr lang="en-US" dirty="0"/>
              <a:t>IO-bound </a:t>
            </a:r>
            <a:r>
              <a:rPr lang="ru-RU" dirty="0"/>
              <a:t>задачах</a:t>
            </a:r>
          </a:p>
        </p:txBody>
      </p:sp>
      <p:sp>
        <p:nvSpPr>
          <p:cNvPr id="3" name="Объект 2">
            <a:extLst>
              <a:ext uri="{FF2B5EF4-FFF2-40B4-BE49-F238E27FC236}">
                <a16:creationId xmlns:a16="http://schemas.microsoft.com/office/drawing/2014/main" id="{CC13C995-A1C8-0E14-D35A-8CDE57B5093A}"/>
              </a:ext>
            </a:extLst>
          </p:cNvPr>
          <p:cNvSpPr>
            <a:spLocks noGrp="1"/>
          </p:cNvSpPr>
          <p:nvPr>
            <p:ph idx="1"/>
          </p:nvPr>
        </p:nvSpPr>
        <p:spPr/>
        <p:txBody>
          <a:bodyPr/>
          <a:lstStyle/>
          <a:p>
            <a:r>
              <a:rPr lang="ru-RU" dirty="0"/>
              <a:t>Большинство задач в современных сервисах – </a:t>
            </a:r>
            <a:r>
              <a:rPr lang="en-US" dirty="0"/>
              <a:t>IO bound.</a:t>
            </a:r>
            <a:endParaRPr lang="ru-RU" dirty="0"/>
          </a:p>
          <a:p>
            <a:r>
              <a:rPr lang="ru-RU" dirty="0"/>
              <a:t>Во-время выполнения </a:t>
            </a:r>
            <a:r>
              <a:rPr lang="en-US" dirty="0"/>
              <a:t>IO bound </a:t>
            </a:r>
            <a:r>
              <a:rPr lang="ru-RU" dirty="0"/>
              <a:t>задачи основной поток – </a:t>
            </a:r>
            <a:r>
              <a:rPr lang="en-US" dirty="0"/>
              <a:t>AFK.</a:t>
            </a:r>
            <a:r>
              <a:rPr lang="ru-RU" dirty="0"/>
              <a:t> Он может пойти заниматься чем-то другим.</a:t>
            </a:r>
          </a:p>
        </p:txBody>
      </p:sp>
    </p:spTree>
    <p:extLst>
      <p:ext uri="{BB962C8B-B14F-4D97-AF65-F5344CB8AC3E}">
        <p14:creationId xmlns:p14="http://schemas.microsoft.com/office/powerpoint/2010/main" val="706069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F288EEDC-A6C8-D892-29D4-6AFCCAD9A499}"/>
              </a:ext>
            </a:extLst>
          </p:cNvPr>
          <p:cNvSpPr/>
          <p:nvPr/>
        </p:nvSpPr>
        <p:spPr>
          <a:xfrm>
            <a:off x="2398644" y="3428999"/>
            <a:ext cx="4213171" cy="183173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ru-RU" dirty="0">
                <a:solidFill>
                  <a:sysClr val="windowText" lastClr="000000"/>
                </a:solidFill>
              </a:rPr>
              <a:t>Очередь</a:t>
            </a:r>
          </a:p>
        </p:txBody>
      </p:sp>
      <p:sp>
        <p:nvSpPr>
          <p:cNvPr id="2" name="Заголовок 1">
            <a:extLst>
              <a:ext uri="{FF2B5EF4-FFF2-40B4-BE49-F238E27FC236}">
                <a16:creationId xmlns:a16="http://schemas.microsoft.com/office/drawing/2014/main" id="{5DD82D00-9BE7-1A9D-3FAB-3E52D063A21E}"/>
              </a:ext>
            </a:extLst>
          </p:cNvPr>
          <p:cNvSpPr>
            <a:spLocks noGrp="1"/>
          </p:cNvSpPr>
          <p:nvPr>
            <p:ph type="title"/>
          </p:nvPr>
        </p:nvSpPr>
        <p:spPr>
          <a:xfrm>
            <a:off x="0" y="18255"/>
            <a:ext cx="10515600" cy="1325563"/>
          </a:xfrm>
        </p:spPr>
        <p:txBody>
          <a:bodyPr/>
          <a:lstStyle/>
          <a:p>
            <a:r>
              <a:rPr lang="ru-RU" dirty="0"/>
              <a:t>Запись в базу</a:t>
            </a:r>
            <a:r>
              <a:rPr lang="en-US" dirty="0"/>
              <a:t>.</a:t>
            </a:r>
            <a:r>
              <a:rPr lang="ru-RU" dirty="0"/>
              <a:t> Асинхронность</a:t>
            </a:r>
          </a:p>
        </p:txBody>
      </p:sp>
      <p:pic>
        <p:nvPicPr>
          <p:cNvPr id="4" name="Picture 2">
            <a:extLst>
              <a:ext uri="{FF2B5EF4-FFF2-40B4-BE49-F238E27FC236}">
                <a16:creationId xmlns:a16="http://schemas.microsoft.com/office/drawing/2014/main" id="{CE2EDD72-ADD2-58F8-5D8D-C1739E200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122" y="1466431"/>
            <a:ext cx="795076" cy="795076"/>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Клиент – Бесплатные иконки: маркетинг">
            <a:extLst>
              <a:ext uri="{FF2B5EF4-FFF2-40B4-BE49-F238E27FC236}">
                <a16:creationId xmlns:a16="http://schemas.microsoft.com/office/drawing/2014/main" id="{AD70AD43-A045-206C-9EEE-AE08222B1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31" y="2055857"/>
            <a:ext cx="1373143" cy="1373143"/>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E412DC35-946A-42A2-DFA0-623036559DAF}"/>
              </a:ext>
            </a:extLst>
          </p:cNvPr>
          <p:cNvSpPr/>
          <p:nvPr/>
        </p:nvSpPr>
        <p:spPr>
          <a:xfrm>
            <a:off x="2321170" y="1343818"/>
            <a:ext cx="4958862" cy="43887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ysClr val="windowText" lastClr="000000"/>
              </a:solidFill>
            </a:endParaRPr>
          </a:p>
        </p:txBody>
      </p:sp>
      <p:sp>
        <p:nvSpPr>
          <p:cNvPr id="6" name="Прямоугольник 5">
            <a:extLst>
              <a:ext uri="{FF2B5EF4-FFF2-40B4-BE49-F238E27FC236}">
                <a16:creationId xmlns:a16="http://schemas.microsoft.com/office/drawing/2014/main" id="{B963BE96-9385-4FB8-5B22-A78A25E861EA}"/>
              </a:ext>
            </a:extLst>
          </p:cNvPr>
          <p:cNvSpPr/>
          <p:nvPr/>
        </p:nvSpPr>
        <p:spPr>
          <a:xfrm>
            <a:off x="2919046" y="1863969"/>
            <a:ext cx="2435469" cy="127669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solidFill>
                  <a:sysClr val="windowText" lastClr="000000"/>
                </a:solidFill>
              </a:rPr>
              <a:t>Поток 1</a:t>
            </a:r>
          </a:p>
        </p:txBody>
      </p:sp>
      <p:sp>
        <p:nvSpPr>
          <p:cNvPr id="7" name="Прямоугольник 6">
            <a:extLst>
              <a:ext uri="{FF2B5EF4-FFF2-40B4-BE49-F238E27FC236}">
                <a16:creationId xmlns:a16="http://schemas.microsoft.com/office/drawing/2014/main" id="{CBF253A0-FC7D-CC1A-86D1-AFFABF135957}"/>
              </a:ext>
            </a:extLst>
          </p:cNvPr>
          <p:cNvSpPr/>
          <p:nvPr/>
        </p:nvSpPr>
        <p:spPr>
          <a:xfrm>
            <a:off x="7914410" y="1225301"/>
            <a:ext cx="3090494" cy="4625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ysClr val="windowText" lastClr="000000"/>
              </a:solidFill>
            </a:endParaRPr>
          </a:p>
        </p:txBody>
      </p:sp>
      <p:pic>
        <p:nvPicPr>
          <p:cNvPr id="26628" name="Picture 4" descr="PostgreSQL - Wikipedia">
            <a:extLst>
              <a:ext uri="{FF2B5EF4-FFF2-40B4-BE49-F238E27FC236}">
                <a16:creationId xmlns:a16="http://schemas.microsoft.com/office/drawing/2014/main" id="{794ED7A6-4C9F-6E51-FD03-88A02EE96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663" y="1343818"/>
            <a:ext cx="917585" cy="94628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Гугл документы – Бесплатные иконки: логотип">
            <a:extLst>
              <a:ext uri="{FF2B5EF4-FFF2-40B4-BE49-F238E27FC236}">
                <a16:creationId xmlns:a16="http://schemas.microsoft.com/office/drawing/2014/main" id="{D8CA58CB-7D3D-FCBE-15BC-90E835310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443" y="2760725"/>
            <a:ext cx="557823" cy="557823"/>
          </a:xfrm>
          <a:prstGeom prst="rect">
            <a:avLst/>
          </a:prstGeom>
          <a:solidFill>
            <a:schemeClr val="accent1">
              <a:lumMod val="40000"/>
              <a:lumOff val="60000"/>
            </a:schemeClr>
          </a:solidFill>
        </p:spPr>
      </p:pic>
      <p:pic>
        <p:nvPicPr>
          <p:cNvPr id="3" name="Picture 2" descr="Клиент – Бесплатные иконки: маркетинг">
            <a:extLst>
              <a:ext uri="{FF2B5EF4-FFF2-40B4-BE49-F238E27FC236}">
                <a16:creationId xmlns:a16="http://schemas.microsoft.com/office/drawing/2014/main" id="{90017937-54EA-6DF1-E9E0-430F27A22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31" y="3887588"/>
            <a:ext cx="1373143" cy="13731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Гугл документы – Бесплатные иконки: логотип">
            <a:extLst>
              <a:ext uri="{FF2B5EF4-FFF2-40B4-BE49-F238E27FC236}">
                <a16:creationId xmlns:a16="http://schemas.microsoft.com/office/drawing/2014/main" id="{41EA6C84-3E0C-976C-F4BD-F7D089D587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443" y="4584760"/>
            <a:ext cx="557823" cy="557823"/>
          </a:xfrm>
          <a:prstGeom prst="rect">
            <a:avLst/>
          </a:prstGeom>
          <a:solidFill>
            <a:schemeClr val="accent1">
              <a:lumMod val="40000"/>
              <a:lumOff val="60000"/>
            </a:schemeClr>
          </a:solidFill>
        </p:spPr>
      </p:pic>
      <p:pic>
        <p:nvPicPr>
          <p:cNvPr id="11" name="Picture 6" descr="Гугл документы – Бесплатные иконки: логотип">
            <a:extLst>
              <a:ext uri="{FF2B5EF4-FFF2-40B4-BE49-F238E27FC236}">
                <a16:creationId xmlns:a16="http://schemas.microsoft.com/office/drawing/2014/main" id="{FF7E5D90-CFD2-17CD-8794-A49DF4744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1672" y="1953487"/>
            <a:ext cx="557823" cy="557823"/>
          </a:xfrm>
          <a:prstGeom prst="rect">
            <a:avLst/>
          </a:prstGeom>
          <a:solidFill>
            <a:schemeClr val="accent6">
              <a:lumMod val="60000"/>
              <a:lumOff val="40000"/>
            </a:schemeClr>
          </a:solidFill>
        </p:spPr>
      </p:pic>
      <p:pic>
        <p:nvPicPr>
          <p:cNvPr id="12" name="Picture 6" descr="Гугл документы – Бесплатные иконки: логотип">
            <a:extLst>
              <a:ext uri="{FF2B5EF4-FFF2-40B4-BE49-F238E27FC236}">
                <a16:creationId xmlns:a16="http://schemas.microsoft.com/office/drawing/2014/main" id="{A00205DF-0F44-A798-6D55-3C79A7760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9949" y="2061955"/>
            <a:ext cx="557823" cy="557823"/>
          </a:xfrm>
          <a:prstGeom prst="rect">
            <a:avLst/>
          </a:prstGeom>
          <a:solidFill>
            <a:schemeClr val="accent6">
              <a:lumMod val="60000"/>
              <a:lumOff val="40000"/>
            </a:schemeClr>
          </a:solidFill>
        </p:spPr>
      </p:pic>
    </p:spTree>
    <p:extLst>
      <p:ext uri="{BB962C8B-B14F-4D97-AF65-F5344CB8AC3E}">
        <p14:creationId xmlns:p14="http://schemas.microsoft.com/office/powerpoint/2010/main" val="406292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65 -0.00996 L 0.10691 0.19282 " pathEditMode="relative" ptsTypes="AA">
                                      <p:cBhvr>
                                        <p:cTn id="6" dur="2000" fill="hold"/>
                                        <p:tgtEl>
                                          <p:spTgt spid="2663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014 -0.00232 L 0.17683 -0.06667 " pathEditMode="relative" ptsTypes="AA">
                                      <p:cBhvr>
                                        <p:cTn id="8" dur="2000" fill="hold"/>
                                        <p:tgtEl>
                                          <p:spTgt spid="9"/>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10691 0.19282 L 0.27422 -0.04051 " pathEditMode="relative" ptsTypes="AA">
                                      <p:cBhvr>
                                        <p:cTn id="12" dur="2000" fill="hold"/>
                                        <p:tgtEl>
                                          <p:spTgt spid="26630"/>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par>
                                <p:cTn id="18" presetID="0" presetClass="path" presetSubtype="0" accel="50000" decel="50000" fill="hold" nodeType="withEffect">
                                  <p:stCondLst>
                                    <p:cond delay="0"/>
                                  </p:stCondLst>
                                  <p:childTnLst>
                                    <p:animMotion origin="layout" path="M 0.00013 0.0044 L 0.3181 0.06366 " pathEditMode="relative" ptsTypes="AA">
                                      <p:cBhvr>
                                        <p:cTn id="19" dur="2000" fill="hold"/>
                                        <p:tgtEl>
                                          <p:spTgt spid="11"/>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27201 -0.04306 L 0.37826 0.17754 " pathEditMode="relative" ptsTypes="AA">
                                      <p:cBhvr>
                                        <p:cTn id="23" dur="2000" fill="hold"/>
                                        <p:tgtEl>
                                          <p:spTgt spid="26630"/>
                                        </p:tgtEl>
                                        <p:attrNameLst>
                                          <p:attrName>ppt_x</p:attrName>
                                          <p:attrName>ppt_y</p:attrName>
                                        </p:attrNameLst>
                                      </p:cBhvr>
                                    </p:animMotion>
                                  </p:childTnLst>
                                </p:cTn>
                              </p:par>
                              <p:par>
                                <p:cTn id="24" presetID="1" presetClass="emph" presetSubtype="2" fill="hold" nodeType="withEffect">
                                  <p:stCondLst>
                                    <p:cond delay="0"/>
                                  </p:stCondLst>
                                  <p:childTnLst>
                                    <p:animClr clrSpc="rgb" dir="cw">
                                      <p:cBhvr>
                                        <p:cTn id="25" dur="2000" fill="hold"/>
                                        <p:tgtEl>
                                          <p:spTgt spid="26630"/>
                                        </p:tgtEl>
                                        <p:attrNameLst>
                                          <p:attrName>fillcolor</p:attrName>
                                        </p:attrNameLst>
                                      </p:cBhvr>
                                      <p:to>
                                        <a:schemeClr val="accent2"/>
                                      </p:to>
                                    </p:animClr>
                                    <p:set>
                                      <p:cBhvr>
                                        <p:cTn id="26" dur="2000" fill="hold"/>
                                        <p:tgtEl>
                                          <p:spTgt spid="26630"/>
                                        </p:tgtEl>
                                        <p:attrNameLst>
                                          <p:attrName>fill.type</p:attrName>
                                        </p:attrNameLst>
                                      </p:cBhvr>
                                      <p:to>
                                        <p:strVal val="solid"/>
                                      </p:to>
                                    </p:set>
                                    <p:set>
                                      <p:cBhvr>
                                        <p:cTn id="27" dur="2000" fill="hold"/>
                                        <p:tgtEl>
                                          <p:spTgt spid="26630"/>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0.17995 -0.06412 L 0.27201 -0.30648 " pathEditMode="relative" ptsTypes="AA">
                                      <p:cBhvr>
                                        <p:cTn id="31" dur="2000" fill="hold"/>
                                        <p:tgtEl>
                                          <p:spTgt spid="9"/>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par>
                                <p:cTn id="37" presetID="0" presetClass="path" presetSubtype="0" accel="50000" decel="50000" fill="hold" nodeType="withEffect">
                                  <p:stCondLst>
                                    <p:cond delay="0"/>
                                  </p:stCondLst>
                                  <p:childTnLst>
                                    <p:animMotion origin="layout" path="M 0.00013 0.0044 L 0.34571 0.2588 " pathEditMode="relative" rAng="0" ptsTypes="AA">
                                      <p:cBhvr>
                                        <p:cTn id="38" dur="2000" fill="hold"/>
                                        <p:tgtEl>
                                          <p:spTgt spid="12"/>
                                        </p:tgtEl>
                                        <p:attrNameLst>
                                          <p:attrName>ppt_x</p:attrName>
                                          <p:attrName>ppt_y</p:attrName>
                                        </p:attrNameLst>
                                      </p:cBhvr>
                                      <p:rCtr x="17279" y="12708"/>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27032 -0.30648 L 0.24675 -0.01852 " pathEditMode="relative" ptsTypes="AA">
                                      <p:cBhvr>
                                        <p:cTn id="42" dur="2000" fill="hold"/>
                                        <p:tgtEl>
                                          <p:spTgt spid="9"/>
                                        </p:tgtEl>
                                        <p:attrNameLst>
                                          <p:attrName>ppt_x</p:attrName>
                                          <p:attrName>ppt_y</p:attrName>
                                        </p:attrNameLst>
                                      </p:cBhvr>
                                    </p:animMotion>
                                  </p:childTnLst>
                                </p:cTn>
                              </p:par>
                              <p:par>
                                <p:cTn id="43" presetID="1" presetClass="emph" presetSubtype="2" fill="hold" nodeType="withEffect">
                                  <p:stCondLst>
                                    <p:cond delay="0"/>
                                  </p:stCondLst>
                                  <p:childTnLst>
                                    <p:animClr clrSpc="rgb" dir="cw">
                                      <p:cBhvr>
                                        <p:cTn id="44" dur="2000" fill="hold"/>
                                        <p:tgtEl>
                                          <p:spTgt spid="9"/>
                                        </p:tgtEl>
                                        <p:attrNameLst>
                                          <p:attrName>fillcolor</p:attrName>
                                        </p:attrNameLst>
                                      </p:cBhvr>
                                      <p:to>
                                        <a:schemeClr val="accent2"/>
                                      </p:to>
                                    </p:animClr>
                                    <p:set>
                                      <p:cBhvr>
                                        <p:cTn id="45" dur="2000" fill="hold"/>
                                        <p:tgtEl>
                                          <p:spTgt spid="9"/>
                                        </p:tgtEl>
                                        <p:attrNameLst>
                                          <p:attrName>fill.type</p:attrName>
                                        </p:attrNameLst>
                                      </p:cBhvr>
                                      <p:to>
                                        <p:strVal val="solid"/>
                                      </p:to>
                                    </p:set>
                                    <p:set>
                                      <p:cBhvr>
                                        <p:cTn id="46" dur="2000" fill="hold"/>
                                        <p:tgtEl>
                                          <p:spTgt spid="9"/>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3181 0.06366 L -0.14701 0.04074 " pathEditMode="relative" ptsTypes="AA">
                                      <p:cBhvr>
                                        <p:cTn id="50" dur="2000" fill="hold"/>
                                        <p:tgtEl>
                                          <p:spTgt spid="11"/>
                                        </p:tgtEl>
                                        <p:attrNameLst>
                                          <p:attrName>ppt_x</p:attrName>
                                          <p:attrName>ppt_y</p:attrName>
                                        </p:attrNameLst>
                                      </p:cBhvr>
                                    </p:animMotion>
                                  </p:childTnLst>
                                </p:cTn>
                              </p:par>
                              <p:par>
                                <p:cTn id="51" presetID="1" presetClass="emph" presetSubtype="2" fill="hold" nodeType="withEffect">
                                  <p:stCondLst>
                                    <p:cond delay="0"/>
                                  </p:stCondLst>
                                  <p:childTnLst>
                                    <p:animClr clrSpc="rgb" dir="cw">
                                      <p:cBhvr>
                                        <p:cTn id="52" dur="2000" fill="hold"/>
                                        <p:tgtEl>
                                          <p:spTgt spid="26630"/>
                                        </p:tgtEl>
                                        <p:attrNameLst>
                                          <p:attrName>fillcolor</p:attrName>
                                        </p:attrNameLst>
                                      </p:cBhvr>
                                      <p:to>
                                        <a:schemeClr val="folHlink"/>
                                      </p:to>
                                    </p:animClr>
                                    <p:set>
                                      <p:cBhvr>
                                        <p:cTn id="53" dur="2000" fill="hold"/>
                                        <p:tgtEl>
                                          <p:spTgt spid="26630"/>
                                        </p:tgtEl>
                                        <p:attrNameLst>
                                          <p:attrName>fill.type</p:attrName>
                                        </p:attrNameLst>
                                      </p:cBhvr>
                                      <p:to>
                                        <p:strVal val="solid"/>
                                      </p:to>
                                    </p:set>
                                    <p:set>
                                      <p:cBhvr>
                                        <p:cTn id="54" dur="2000" fill="hold"/>
                                        <p:tgtEl>
                                          <p:spTgt spid="26630"/>
                                        </p:tgtEl>
                                        <p:attrNameLst>
                                          <p:attrName>fill.on</p:attrName>
                                        </p:attrNameLst>
                                      </p:cBhvr>
                                      <p:to>
                                        <p:strVal val="true"/>
                                      </p:to>
                                    </p:set>
                                  </p:childTnLst>
                                </p:cTn>
                              </p:par>
                              <p:par>
                                <p:cTn id="55" presetID="9" presetClass="exit" presetSubtype="0" fill="hold" nodeType="withEffect">
                                  <p:stCondLst>
                                    <p:cond delay="0"/>
                                  </p:stCondLst>
                                  <p:childTnLst>
                                    <p:animEffect transition="out" filter="dissolv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par>
                                <p:cTn id="58" presetID="0" presetClass="path" presetSubtype="0" accel="50000" decel="50000" fill="hold" nodeType="withEffect">
                                  <p:stCondLst>
                                    <p:cond delay="0"/>
                                  </p:stCondLst>
                                  <p:childTnLst>
                                    <p:animMotion origin="layout" path="M 0.37826 0.18009 L 0.27032 -0.04051 " pathEditMode="relative" ptsTypes="AA">
                                      <p:cBhvr>
                                        <p:cTn id="59" dur="2000" fill="hold"/>
                                        <p:tgtEl>
                                          <p:spTgt spid="26630"/>
                                        </p:tgtEl>
                                        <p:attrNameLst>
                                          <p:attrName>ppt_x</p:attrName>
                                          <p:attrName>ppt_y</p:attrName>
                                        </p:attrNameLst>
                                      </p:cBhvr>
                                    </p:animMotion>
                                  </p:childTnLst>
                                </p:cTn>
                              </p:par>
                            </p:childTnLst>
                          </p:cTn>
                        </p:par>
                      </p:childTnLst>
                    </p:cTn>
                  </p:par>
                  <p:par>
                    <p:cTn id="60" fill="hold">
                      <p:stCondLst>
                        <p:cond delay="indefinite"/>
                      </p:stCondLst>
                      <p:childTnLst>
                        <p:par>
                          <p:cTn id="61" fill="hold">
                            <p:stCondLst>
                              <p:cond delay="0"/>
                            </p:stCondLst>
                            <p:childTnLst>
                              <p:par>
                                <p:cTn id="62" presetID="0" presetClass="path" presetSubtype="0" accel="50000" decel="50000" fill="hold" nodeType="clickEffect">
                                  <p:stCondLst>
                                    <p:cond delay="0"/>
                                  </p:stCondLst>
                                  <p:childTnLst>
                                    <p:animMotion origin="layout" path="M 0.27032 -0.04051 L 0.00573 -0.00996 " pathEditMode="relative" ptsTypes="AA">
                                      <p:cBhvr>
                                        <p:cTn id="63" dur="2000" fill="hold"/>
                                        <p:tgtEl>
                                          <p:spTgt spid="26630"/>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nodeType="clickEffect">
                                  <p:stCondLst>
                                    <p:cond delay="0"/>
                                  </p:stCondLst>
                                  <p:childTnLst>
                                    <p:animMotion origin="layout" path="M 0.34571 0.25741 L -0.15742 0.03797 " pathEditMode="relative" ptsTypes="AA">
                                      <p:cBhvr>
                                        <p:cTn id="67" dur="2000" fill="hold"/>
                                        <p:tgtEl>
                                          <p:spTgt spid="12"/>
                                        </p:tgtEl>
                                        <p:attrNameLst>
                                          <p:attrName>ppt_x</p:attrName>
                                          <p:attrName>ppt_y</p:attrName>
                                        </p:attrNameLst>
                                      </p:cBhvr>
                                    </p:animMotion>
                                  </p:childTnLst>
                                </p:cTn>
                              </p:par>
                              <p:par>
                                <p:cTn id="68" presetID="9" presetClass="exit" presetSubtype="0" fill="hold" nodeType="withEffect">
                                  <p:stCondLst>
                                    <p:cond delay="0"/>
                                  </p:stCondLst>
                                  <p:childTnLst>
                                    <p:animEffect transition="out" filter="dissolve">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par>
                                <p:cTn id="71" presetID="0" presetClass="path" presetSubtype="0" accel="50000" decel="50000" fill="hold" nodeType="withEffect">
                                  <p:stCondLst>
                                    <p:cond delay="0"/>
                                  </p:stCondLst>
                                  <p:childTnLst>
                                    <p:animMotion origin="layout" path="M 0.24753 -0.01852 L 0.27032 -0.30648 " pathEditMode="relative" ptsTypes="AA">
                                      <p:cBhvr>
                                        <p:cTn id="72" dur="2000" fill="hold"/>
                                        <p:tgtEl>
                                          <p:spTgt spid="9"/>
                                        </p:tgtEl>
                                        <p:attrNameLst>
                                          <p:attrName>ppt_x</p:attrName>
                                          <p:attrName>ppt_y</p:attrName>
                                        </p:attrNameLst>
                                      </p:cBhvr>
                                    </p:animMotion>
                                  </p:childTnLst>
                                </p:cTn>
                              </p:par>
                            </p:childTnLst>
                          </p:cTn>
                        </p:par>
                      </p:childTnLst>
                    </p:cTn>
                  </p:par>
                  <p:par>
                    <p:cTn id="73" fill="hold">
                      <p:stCondLst>
                        <p:cond delay="indefinite"/>
                      </p:stCondLst>
                      <p:childTnLst>
                        <p:par>
                          <p:cTn id="74" fill="hold">
                            <p:stCondLst>
                              <p:cond delay="0"/>
                            </p:stCondLst>
                            <p:childTnLst>
                              <p:par>
                                <p:cTn id="75" presetID="1" presetClass="emph" presetSubtype="2" fill="hold" nodeType="clickEffect">
                                  <p:stCondLst>
                                    <p:cond delay="0"/>
                                  </p:stCondLst>
                                  <p:childTnLst>
                                    <p:animClr clrSpc="rgb" dir="cw">
                                      <p:cBhvr>
                                        <p:cTn id="76" dur="2000" fill="hold"/>
                                        <p:tgtEl>
                                          <p:spTgt spid="9"/>
                                        </p:tgtEl>
                                        <p:attrNameLst>
                                          <p:attrName>fillcolor</p:attrName>
                                        </p:attrNameLst>
                                      </p:cBhvr>
                                      <p:to>
                                        <a:schemeClr val="folHlink"/>
                                      </p:to>
                                    </p:animClr>
                                    <p:set>
                                      <p:cBhvr>
                                        <p:cTn id="77" dur="2000" fill="hold"/>
                                        <p:tgtEl>
                                          <p:spTgt spid="9"/>
                                        </p:tgtEl>
                                        <p:attrNameLst>
                                          <p:attrName>fill.type</p:attrName>
                                        </p:attrNameLst>
                                      </p:cBhvr>
                                      <p:to>
                                        <p:strVal val="solid"/>
                                      </p:to>
                                    </p:set>
                                    <p:set>
                                      <p:cBhvr>
                                        <p:cTn id="78" dur="2000" fill="hold"/>
                                        <p:tgtEl>
                                          <p:spTgt spid="9"/>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0" presetClass="path" presetSubtype="0" accel="50000" decel="50000" fill="hold" nodeType="clickEffect">
                                  <p:stCondLst>
                                    <p:cond delay="0"/>
                                  </p:stCondLst>
                                  <p:childTnLst>
                                    <p:animMotion origin="layout" path="M 0.14441 -0.32709 L -0.01354 -0.00232 " pathEditMode="relative" ptsTypes="AA">
                                      <p:cBhvr>
                                        <p:cTn id="82"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5A8073-1B31-5319-D21C-9F94D34DDDCB}"/>
              </a:ext>
            </a:extLst>
          </p:cNvPr>
          <p:cNvSpPr>
            <a:spLocks noGrp="1"/>
          </p:cNvSpPr>
          <p:nvPr>
            <p:ph type="title"/>
          </p:nvPr>
        </p:nvSpPr>
        <p:spPr/>
        <p:txBody>
          <a:bodyPr/>
          <a:lstStyle/>
          <a:p>
            <a:r>
              <a:rPr lang="ru-RU" dirty="0"/>
              <a:t>Мы</a:t>
            </a:r>
            <a:r>
              <a:rPr lang="en-US" dirty="0"/>
              <a:t> IT</a:t>
            </a:r>
            <a:r>
              <a:rPr lang="ru-RU" dirty="0"/>
              <a:t> бизнесмены стартаперы</a:t>
            </a:r>
          </a:p>
        </p:txBody>
      </p:sp>
      <p:pic>
        <p:nvPicPr>
          <p:cNvPr id="4" name="Рисунок 3">
            <a:extLst>
              <a:ext uri="{FF2B5EF4-FFF2-40B4-BE49-F238E27FC236}">
                <a16:creationId xmlns:a16="http://schemas.microsoft.com/office/drawing/2014/main" id="{961754A7-8996-5549-E0E0-08B0A3E27227}"/>
              </a:ext>
            </a:extLst>
          </p:cNvPr>
          <p:cNvPicPr>
            <a:picLocks noChangeAspect="1"/>
          </p:cNvPicPr>
          <p:nvPr/>
        </p:nvPicPr>
        <p:blipFill>
          <a:blip r:embed="rId2"/>
          <a:stretch>
            <a:fillRect/>
          </a:stretch>
        </p:blipFill>
        <p:spPr>
          <a:xfrm>
            <a:off x="4275681" y="2200019"/>
            <a:ext cx="3640638" cy="3745254"/>
          </a:xfrm>
          <a:prstGeom prst="rect">
            <a:avLst/>
          </a:prstGeom>
        </p:spPr>
      </p:pic>
    </p:spTree>
    <p:extLst>
      <p:ext uri="{BB962C8B-B14F-4D97-AF65-F5344CB8AC3E}">
        <p14:creationId xmlns:p14="http://schemas.microsoft.com/office/powerpoint/2010/main" val="816583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493D30-F97C-8211-5EA3-DF78561841FD}"/>
              </a:ext>
            </a:extLst>
          </p:cNvPr>
          <p:cNvSpPr>
            <a:spLocks noGrp="1"/>
          </p:cNvSpPr>
          <p:nvPr>
            <p:ph type="title"/>
          </p:nvPr>
        </p:nvSpPr>
        <p:spPr/>
        <p:txBody>
          <a:bodyPr/>
          <a:lstStyle/>
          <a:p>
            <a:r>
              <a:rPr lang="ru-RU" dirty="0"/>
              <a:t>Итоги. Идеальная модель</a:t>
            </a:r>
          </a:p>
        </p:txBody>
      </p:sp>
      <p:sp>
        <p:nvSpPr>
          <p:cNvPr id="3" name="Объект 2">
            <a:extLst>
              <a:ext uri="{FF2B5EF4-FFF2-40B4-BE49-F238E27FC236}">
                <a16:creationId xmlns:a16="http://schemas.microsoft.com/office/drawing/2014/main" id="{6E59CD36-A053-BE5A-619B-DB1316C8D378}"/>
              </a:ext>
            </a:extLst>
          </p:cNvPr>
          <p:cNvSpPr>
            <a:spLocks noGrp="1"/>
          </p:cNvSpPr>
          <p:nvPr>
            <p:ph idx="1"/>
          </p:nvPr>
        </p:nvSpPr>
        <p:spPr/>
        <p:txBody>
          <a:bodyPr/>
          <a:lstStyle/>
          <a:p>
            <a:r>
              <a:rPr lang="ru-RU" dirty="0"/>
              <a:t>Многопоточность. Число потоков = числу ядер.</a:t>
            </a:r>
          </a:p>
          <a:p>
            <a:pPr lvl="1"/>
            <a:r>
              <a:rPr lang="ru-RU" dirty="0"/>
              <a:t>Полагается на параллелизм (ускорение)</a:t>
            </a:r>
          </a:p>
          <a:p>
            <a:pPr lvl="1"/>
            <a:r>
              <a:rPr lang="ru-RU" dirty="0"/>
              <a:t>Нет лишнего </a:t>
            </a:r>
            <a:r>
              <a:rPr lang="ru-RU" dirty="0" err="1"/>
              <a:t>оверхеда</a:t>
            </a:r>
            <a:r>
              <a:rPr lang="ru-RU" dirty="0"/>
              <a:t>, потоков мало.</a:t>
            </a:r>
          </a:p>
          <a:p>
            <a:r>
              <a:rPr lang="ru-RU" dirty="0"/>
              <a:t>Используем асинхронность.</a:t>
            </a:r>
          </a:p>
          <a:p>
            <a:pPr lvl="1"/>
            <a:r>
              <a:rPr lang="ru-RU" dirty="0"/>
              <a:t>Можно </a:t>
            </a:r>
            <a:r>
              <a:rPr lang="ru-RU" dirty="0" err="1"/>
              <a:t>переиспользовать</a:t>
            </a:r>
            <a:r>
              <a:rPr lang="ru-RU" dirty="0"/>
              <a:t> потоки, так как они теперь не зависают на </a:t>
            </a:r>
            <a:r>
              <a:rPr lang="en-US" dirty="0"/>
              <a:t>IO-bound </a:t>
            </a:r>
            <a:r>
              <a:rPr lang="ru-RU" dirty="0"/>
              <a:t>операциях, а таких операций очень много.</a:t>
            </a:r>
          </a:p>
        </p:txBody>
      </p:sp>
    </p:spTree>
    <p:extLst>
      <p:ext uri="{BB962C8B-B14F-4D97-AF65-F5344CB8AC3E}">
        <p14:creationId xmlns:p14="http://schemas.microsoft.com/office/powerpoint/2010/main" val="3869295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c1679319e5_0_8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ru-RU" dirty="0"/>
              <a:t>Многопоточность в Scala</a:t>
            </a:r>
            <a:endParaRPr dirty="0"/>
          </a:p>
        </p:txBody>
      </p:sp>
      <p:pic>
        <p:nvPicPr>
          <p:cNvPr id="9218" name="Picture 2" descr="Depict the concept of multithreading as an abstract avant-garde artwork. Imagine a canvas bustling with dynamic, intertwined lines and shapes that symbolize multiple threads of execution. These elements are interwoven yet distinct, representing the simultaneous and interdependent processes of a multithreaded system. Vivid colors like electric blue, neon green, and fiery red dart across the composition, highlighting the interaction and synchronization between threads. In some areas, the lines merge or overlap, symbolizing thread concurrency and resource sharing, while in others, they diverge, representing independent tasks. This visual metaphor captures the essence of multithreading in a way that reflects the innovative spirit of avant-garde art, merging technology and creativity.">
            <a:extLst>
              <a:ext uri="{FF2B5EF4-FFF2-40B4-BE49-F238E27FC236}">
                <a16:creationId xmlns:a16="http://schemas.microsoft.com/office/drawing/2014/main" id="{893CFE39-0D78-6762-3674-E807794E2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290" y="1690825"/>
            <a:ext cx="4259783" cy="42597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C3642D4-1DEF-1261-A7DE-5667B78B66FE}"/>
              </a:ext>
            </a:extLst>
          </p:cNvPr>
          <p:cNvSpPr txBox="1"/>
          <p:nvPr/>
        </p:nvSpPr>
        <p:spPr>
          <a:xfrm>
            <a:off x="838200" y="1755972"/>
            <a:ext cx="6457730" cy="523220"/>
          </a:xfrm>
          <a:prstGeom prst="rect">
            <a:avLst/>
          </a:prstGeom>
          <a:noFill/>
        </p:spPr>
        <p:txBody>
          <a:bodyPr wrap="none" rtlCol="0">
            <a:spAutoFit/>
          </a:bodyPr>
          <a:lstStyle/>
          <a:p>
            <a:r>
              <a:rPr lang="ru-RU" sz="2800" dirty="0"/>
              <a:t>Немного практики! (будет в домашке)</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c1679319e5_0_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ru-RU"/>
              <a:t>Потоки в Scala (JVM)</a:t>
            </a:r>
            <a:endParaRPr/>
          </a:p>
        </p:txBody>
      </p:sp>
      <p:sp>
        <p:nvSpPr>
          <p:cNvPr id="173" name="Google Shape;173;g2c1679319e5_0_32"/>
          <p:cNvSpPr txBox="1"/>
          <p:nvPr/>
        </p:nvSpPr>
        <p:spPr>
          <a:xfrm>
            <a:off x="838200" y="1728150"/>
            <a:ext cx="9038100" cy="377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ru-RU" sz="2400" b="1">
                <a:solidFill>
                  <a:srgbClr val="1E1E1E"/>
                </a:solidFill>
                <a:highlight>
                  <a:schemeClr val="lt1"/>
                </a:highlight>
                <a:latin typeface="Courier New"/>
                <a:ea typeface="Courier New"/>
                <a:cs typeface="Courier New"/>
                <a:sym typeface="Courier New"/>
              </a:rPr>
              <a:t>def someTask(): Unit = {</a:t>
            </a:r>
            <a:endParaRPr sz="2400" b="1">
              <a:solidFill>
                <a:srgbClr val="1E1E1E"/>
              </a:solidFill>
              <a:highlight>
                <a:schemeClr val="l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2400" b="1">
                <a:solidFill>
                  <a:srgbClr val="1E1E1E"/>
                </a:solidFill>
                <a:highlight>
                  <a:schemeClr val="lt1"/>
                </a:highlight>
                <a:latin typeface="Courier New"/>
                <a:ea typeface="Courier New"/>
                <a:cs typeface="Courier New"/>
                <a:sym typeface="Courier New"/>
              </a:rPr>
              <a:t> </a:t>
            </a:r>
            <a:r>
              <a:rPr lang="ru-RU" sz="2400">
                <a:solidFill>
                  <a:srgbClr val="1E1E1E"/>
                </a:solidFill>
                <a:highlight>
                  <a:schemeClr val="lt1"/>
                </a:highlight>
                <a:latin typeface="Courier New"/>
                <a:ea typeface="Courier New"/>
                <a:cs typeface="Courier New"/>
                <a:sym typeface="Courier New"/>
              </a:rPr>
              <a:t>// … выполнение задачи</a:t>
            </a:r>
            <a:endParaRPr sz="2400">
              <a:solidFill>
                <a:srgbClr val="1E1E1E"/>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RU" sz="2400" b="1">
                <a:solidFill>
                  <a:srgbClr val="1E1E1E"/>
                </a:solidFill>
                <a:highlight>
                  <a:schemeClr val="lt1"/>
                </a:highlight>
                <a:latin typeface="Courier New"/>
                <a:ea typeface="Courier New"/>
                <a:cs typeface="Courier New"/>
                <a:sym typeface="Courier New"/>
              </a:rPr>
              <a:t>}</a:t>
            </a:r>
            <a:endParaRPr sz="2400" b="1">
              <a:solidFill>
                <a:srgbClr val="1E1E1E"/>
              </a:solidFill>
              <a:highlight>
                <a:schemeClr val="l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b="1">
              <a:solidFill>
                <a:srgbClr val="1E1E1E"/>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RU" sz="2400" b="1">
                <a:solidFill>
                  <a:srgbClr val="1E1E1E"/>
                </a:solidFill>
                <a:highlight>
                  <a:schemeClr val="lt1"/>
                </a:highlight>
                <a:latin typeface="Courier New"/>
                <a:ea typeface="Courier New"/>
                <a:cs typeface="Courier New"/>
                <a:sym typeface="Courier New"/>
              </a:rPr>
              <a:t>val </a:t>
            </a:r>
            <a:r>
              <a:rPr lang="ru-RU" sz="2400" b="1" i="1">
                <a:solidFill>
                  <a:srgbClr val="1E1E1E"/>
                </a:solidFill>
                <a:highlight>
                  <a:schemeClr val="lt1"/>
                </a:highlight>
                <a:latin typeface="Courier New"/>
                <a:ea typeface="Courier New"/>
                <a:cs typeface="Courier New"/>
                <a:sym typeface="Courier New"/>
              </a:rPr>
              <a:t>thread </a:t>
            </a:r>
            <a:r>
              <a:rPr lang="ru-RU" sz="2400" b="1">
                <a:solidFill>
                  <a:srgbClr val="1E1E1E"/>
                </a:solidFill>
                <a:highlight>
                  <a:schemeClr val="lt1"/>
                </a:highlight>
                <a:latin typeface="Courier New"/>
                <a:ea typeface="Courier New"/>
                <a:cs typeface="Courier New"/>
                <a:sym typeface="Courier New"/>
              </a:rPr>
              <a:t>= new Thread(() =&gt; </a:t>
            </a:r>
            <a:r>
              <a:rPr lang="ru-RU" sz="2400" b="1" i="1">
                <a:solidFill>
                  <a:srgbClr val="1E1E1E"/>
                </a:solidFill>
                <a:highlight>
                  <a:schemeClr val="lt1"/>
                </a:highlight>
                <a:latin typeface="Courier New"/>
                <a:ea typeface="Courier New"/>
                <a:cs typeface="Courier New"/>
                <a:sym typeface="Courier New"/>
              </a:rPr>
              <a:t>someTask</a:t>
            </a:r>
            <a:r>
              <a:rPr lang="ru-RU" sz="2400" b="1">
                <a:solidFill>
                  <a:srgbClr val="1E1E1E"/>
                </a:solidFill>
                <a:highlight>
                  <a:schemeClr val="lt1"/>
                </a:highlight>
                <a:latin typeface="Courier New"/>
                <a:ea typeface="Courier New"/>
                <a:cs typeface="Courier New"/>
                <a:sym typeface="Courier New"/>
              </a:rPr>
              <a:t>())</a:t>
            </a:r>
            <a:endParaRPr sz="2400" b="1">
              <a:solidFill>
                <a:srgbClr val="1E1E1E"/>
              </a:solidFill>
              <a:highlight>
                <a:schemeClr val="l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b="1">
              <a:solidFill>
                <a:srgbClr val="1E1E1E"/>
              </a:solidFill>
              <a:highlight>
                <a:schemeClr val="lt1"/>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ru-RU" sz="2400" b="1" i="1">
                <a:solidFill>
                  <a:srgbClr val="1E1E1E"/>
                </a:solidFill>
                <a:highlight>
                  <a:schemeClr val="lt1"/>
                </a:highlight>
                <a:latin typeface="Courier New"/>
                <a:ea typeface="Courier New"/>
                <a:cs typeface="Courier New"/>
                <a:sym typeface="Courier New"/>
              </a:rPr>
              <a:t>thread</a:t>
            </a:r>
            <a:r>
              <a:rPr lang="ru-RU" sz="2400" b="1">
                <a:solidFill>
                  <a:srgbClr val="1E1E1E"/>
                </a:solidFill>
                <a:highlight>
                  <a:schemeClr val="lt1"/>
                </a:highlight>
                <a:latin typeface="Courier New"/>
                <a:ea typeface="Courier New"/>
                <a:cs typeface="Courier New"/>
                <a:sym typeface="Courier New"/>
              </a:rPr>
              <a:t>.start()</a:t>
            </a:r>
            <a:r>
              <a:rPr lang="ru-RU" sz="2400">
                <a:solidFill>
                  <a:srgbClr val="1E1E1E"/>
                </a:solidFill>
                <a:highlight>
                  <a:schemeClr val="lt1"/>
                </a:highlight>
                <a:latin typeface="Courier New"/>
                <a:ea typeface="Courier New"/>
                <a:cs typeface="Courier New"/>
                <a:sym typeface="Courier New"/>
              </a:rPr>
              <a:t>// поток пошел выполняться и делать задачу</a:t>
            </a:r>
            <a:endParaRPr sz="2400">
              <a:solidFill>
                <a:srgbClr val="1E1E1E"/>
              </a:solidFill>
              <a:highlight>
                <a:schemeClr val="lt1"/>
              </a:highlight>
              <a:latin typeface="Courier New"/>
              <a:ea typeface="Courier New"/>
              <a:cs typeface="Courier New"/>
              <a:sym typeface="Courier New"/>
            </a:endParaRPr>
          </a:p>
          <a:p>
            <a:pPr marL="0" lvl="0" indent="0" algn="l" rtl="0">
              <a:spcBef>
                <a:spcPts val="0"/>
              </a:spcBef>
              <a:spcAft>
                <a:spcPts val="0"/>
              </a:spcAft>
              <a:buNone/>
            </a:pPr>
            <a:endParaRPr sz="4100" b="1">
              <a:solidFill>
                <a:srgbClr val="1E1E1E"/>
              </a:solidFill>
              <a:highlight>
                <a:schemeClr val="lt1"/>
              </a:highlight>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ru-RU" sz="3600"/>
              <a:t>Переиспользование потоков. Зачем?</a:t>
            </a:r>
            <a:endParaRPr/>
          </a:p>
        </p:txBody>
      </p:sp>
      <p:pic>
        <p:nvPicPr>
          <p:cNvPr id="179" name="Google Shape;179;p4" descr="3 025 рез. по запросу «Circular economy logos» — изображения, стоковые  фотографии, трехмерные объекты и векторная графика | Shutterstock"/>
          <p:cNvPicPr preferRelativeResize="0"/>
          <p:nvPr/>
        </p:nvPicPr>
        <p:blipFill rotWithShape="1">
          <a:blip r:embed="rId3">
            <a:alphaModFix/>
          </a:blip>
          <a:srcRect/>
          <a:stretch/>
        </p:blipFill>
        <p:spPr>
          <a:xfrm>
            <a:off x="838200" y="3074645"/>
            <a:ext cx="3150973" cy="3150973"/>
          </a:xfrm>
          <a:prstGeom prst="rect">
            <a:avLst/>
          </a:prstGeom>
          <a:noFill/>
          <a:ln>
            <a:noFill/>
          </a:ln>
        </p:spPr>
      </p:pic>
      <p:sp>
        <p:nvSpPr>
          <p:cNvPr id="180" name="Google Shape;180;p4"/>
          <p:cNvSpPr txBox="1"/>
          <p:nvPr/>
        </p:nvSpPr>
        <p:spPr>
          <a:xfrm>
            <a:off x="988541" y="1902941"/>
            <a:ext cx="8697000" cy="1385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800"/>
              <a:buFont typeface="Arial"/>
              <a:buChar char="•"/>
            </a:pPr>
            <a:r>
              <a:rPr lang="ru-RU" sz="2800">
                <a:solidFill>
                  <a:schemeClr val="dk1"/>
                </a:solidFill>
                <a:latin typeface="Calibri"/>
                <a:ea typeface="Calibri"/>
                <a:cs typeface="Calibri"/>
                <a:sym typeface="Calibri"/>
              </a:rPr>
              <a:t>Потоки создавать дорого.</a:t>
            </a:r>
            <a:br>
              <a:rPr lang="ru-RU"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ru-RU" sz="2800">
                <a:solidFill>
                  <a:schemeClr val="dk1"/>
                </a:solidFill>
                <a:latin typeface="Calibri"/>
                <a:ea typeface="Calibri"/>
                <a:cs typeface="Calibri"/>
                <a:sym typeface="Calibri"/>
              </a:rPr>
              <a:t>Убивать потоки, следовательно, – расточительно.</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ru-RU" sz="3600"/>
              <a:t>Thread pool. Пул потоков</a:t>
            </a:r>
            <a:endParaRPr/>
          </a:p>
        </p:txBody>
      </p:sp>
      <p:sp>
        <p:nvSpPr>
          <p:cNvPr id="186" name="Google Shape;186;p5"/>
          <p:cNvSpPr/>
          <p:nvPr/>
        </p:nvSpPr>
        <p:spPr>
          <a:xfrm>
            <a:off x="988541" y="1589903"/>
            <a:ext cx="9457037" cy="3871783"/>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5"/>
          <p:cNvSpPr/>
          <p:nvPr/>
        </p:nvSpPr>
        <p:spPr>
          <a:xfrm>
            <a:off x="1573427" y="2051222"/>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T1</a:t>
            </a:r>
            <a:endParaRPr sz="1800">
              <a:solidFill>
                <a:schemeClr val="dk1"/>
              </a:solidFill>
              <a:latin typeface="Calibri"/>
              <a:ea typeface="Calibri"/>
              <a:cs typeface="Calibri"/>
              <a:sym typeface="Calibri"/>
            </a:endParaRPr>
          </a:p>
        </p:txBody>
      </p:sp>
      <p:sp>
        <p:nvSpPr>
          <p:cNvPr id="188" name="Google Shape;188;p5"/>
          <p:cNvSpPr/>
          <p:nvPr/>
        </p:nvSpPr>
        <p:spPr>
          <a:xfrm>
            <a:off x="2879124" y="2051222"/>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T2</a:t>
            </a:r>
            <a:endParaRPr sz="1800">
              <a:solidFill>
                <a:schemeClr val="dk1"/>
              </a:solidFill>
              <a:latin typeface="Calibri"/>
              <a:ea typeface="Calibri"/>
              <a:cs typeface="Calibri"/>
              <a:sym typeface="Calibri"/>
            </a:endParaRPr>
          </a:p>
        </p:txBody>
      </p:sp>
      <p:sp>
        <p:nvSpPr>
          <p:cNvPr id="189" name="Google Shape;189;p5"/>
          <p:cNvSpPr/>
          <p:nvPr/>
        </p:nvSpPr>
        <p:spPr>
          <a:xfrm>
            <a:off x="4184821" y="2051222"/>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T3</a:t>
            </a:r>
            <a:endParaRPr sz="1800">
              <a:solidFill>
                <a:schemeClr val="dk1"/>
              </a:solidFill>
              <a:latin typeface="Calibri"/>
              <a:ea typeface="Calibri"/>
              <a:cs typeface="Calibri"/>
              <a:sym typeface="Calibri"/>
            </a:endParaRPr>
          </a:p>
        </p:txBody>
      </p:sp>
      <p:sp>
        <p:nvSpPr>
          <p:cNvPr id="190" name="Google Shape;190;p5"/>
          <p:cNvSpPr/>
          <p:nvPr/>
        </p:nvSpPr>
        <p:spPr>
          <a:xfrm>
            <a:off x="5490518" y="2051222"/>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T4</a:t>
            </a:r>
            <a:endParaRPr sz="1800">
              <a:solidFill>
                <a:schemeClr val="dk1"/>
              </a:solidFill>
              <a:latin typeface="Calibri"/>
              <a:ea typeface="Calibri"/>
              <a:cs typeface="Calibri"/>
              <a:sym typeface="Calibri"/>
            </a:endParaRPr>
          </a:p>
        </p:txBody>
      </p:sp>
      <p:sp>
        <p:nvSpPr>
          <p:cNvPr id="191" name="Google Shape;191;p5"/>
          <p:cNvSpPr/>
          <p:nvPr/>
        </p:nvSpPr>
        <p:spPr>
          <a:xfrm>
            <a:off x="1573427" y="3733200"/>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T5</a:t>
            </a:r>
            <a:endParaRPr sz="1800">
              <a:solidFill>
                <a:schemeClr val="dk1"/>
              </a:solidFill>
              <a:latin typeface="Calibri"/>
              <a:ea typeface="Calibri"/>
              <a:cs typeface="Calibri"/>
              <a:sym typeface="Calibri"/>
            </a:endParaRPr>
          </a:p>
        </p:txBody>
      </p:sp>
      <p:sp>
        <p:nvSpPr>
          <p:cNvPr id="192" name="Google Shape;192;p5"/>
          <p:cNvSpPr/>
          <p:nvPr/>
        </p:nvSpPr>
        <p:spPr>
          <a:xfrm>
            <a:off x="2879124" y="3733200"/>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T6</a:t>
            </a:r>
            <a:endParaRPr sz="1800">
              <a:solidFill>
                <a:schemeClr val="dk1"/>
              </a:solidFill>
              <a:latin typeface="Calibri"/>
              <a:ea typeface="Calibri"/>
              <a:cs typeface="Calibri"/>
              <a:sym typeface="Calibri"/>
            </a:endParaRPr>
          </a:p>
        </p:txBody>
      </p:sp>
      <p:sp>
        <p:nvSpPr>
          <p:cNvPr id="193" name="Google Shape;193;p5"/>
          <p:cNvSpPr/>
          <p:nvPr/>
        </p:nvSpPr>
        <p:spPr>
          <a:xfrm>
            <a:off x="4184821" y="3733200"/>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T7</a:t>
            </a:r>
            <a:endParaRPr sz="1800">
              <a:solidFill>
                <a:schemeClr val="dk1"/>
              </a:solidFill>
              <a:latin typeface="Calibri"/>
              <a:ea typeface="Calibri"/>
              <a:cs typeface="Calibri"/>
              <a:sym typeface="Calibri"/>
            </a:endParaRPr>
          </a:p>
        </p:txBody>
      </p:sp>
      <p:sp>
        <p:nvSpPr>
          <p:cNvPr id="194" name="Google Shape;194;p5"/>
          <p:cNvSpPr/>
          <p:nvPr/>
        </p:nvSpPr>
        <p:spPr>
          <a:xfrm>
            <a:off x="5490518" y="3733200"/>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T8</a:t>
            </a:r>
            <a:endParaRPr sz="1800">
              <a:solidFill>
                <a:schemeClr val="dk1"/>
              </a:solidFill>
              <a:latin typeface="Calibri"/>
              <a:ea typeface="Calibri"/>
              <a:cs typeface="Calibri"/>
              <a:sym typeface="Calibri"/>
            </a:endParaRPr>
          </a:p>
        </p:txBody>
      </p:sp>
      <p:sp>
        <p:nvSpPr>
          <p:cNvPr id="195" name="Google Shape;195;p5"/>
          <p:cNvSpPr/>
          <p:nvPr/>
        </p:nvSpPr>
        <p:spPr>
          <a:xfrm>
            <a:off x="6846673" y="2051222"/>
            <a:ext cx="2702011" cy="2596378"/>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Task queue</a:t>
            </a:r>
            <a:endParaRPr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ru-RU" sz="3600"/>
              <a:t>Thread pool. Устройство потока. Алгоритм.</a:t>
            </a:r>
            <a:endParaRPr/>
          </a:p>
        </p:txBody>
      </p:sp>
      <p:sp>
        <p:nvSpPr>
          <p:cNvPr id="201" name="Google Shape;201;p6"/>
          <p:cNvSpPr/>
          <p:nvPr/>
        </p:nvSpPr>
        <p:spPr>
          <a:xfrm>
            <a:off x="1573426" y="2051221"/>
            <a:ext cx="2603157" cy="2603157"/>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T1</a:t>
            </a:r>
            <a:endParaRPr sz="1800">
              <a:solidFill>
                <a:schemeClr val="dk1"/>
              </a:solidFill>
              <a:latin typeface="Calibri"/>
              <a:ea typeface="Calibri"/>
              <a:cs typeface="Calibri"/>
              <a:sym typeface="Calibri"/>
            </a:endParaRPr>
          </a:p>
        </p:txBody>
      </p:sp>
      <p:sp>
        <p:nvSpPr>
          <p:cNvPr id="202" name="Google Shape;202;p6"/>
          <p:cNvSpPr txBox="1"/>
          <p:nvPr/>
        </p:nvSpPr>
        <p:spPr>
          <a:xfrm>
            <a:off x="4922834" y="2051221"/>
            <a:ext cx="6992555" cy="181588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Calibri"/>
              <a:buAutoNum type="arabicPeriod"/>
            </a:pPr>
            <a:r>
              <a:rPr lang="ru-RU" sz="2800">
                <a:solidFill>
                  <a:schemeClr val="dk1"/>
                </a:solidFill>
                <a:latin typeface="Calibri"/>
                <a:ea typeface="Calibri"/>
                <a:cs typeface="Calibri"/>
                <a:sym typeface="Calibri"/>
              </a:rPr>
              <a:t>Проверь очередь. </a:t>
            </a:r>
            <a:endParaRPr/>
          </a:p>
          <a:p>
            <a:pPr marL="342900" marR="0" lvl="0" indent="-342900" algn="l" rtl="0">
              <a:spcBef>
                <a:spcPts val="0"/>
              </a:spcBef>
              <a:spcAft>
                <a:spcPts val="0"/>
              </a:spcAft>
              <a:buClr>
                <a:schemeClr val="dk1"/>
              </a:buClr>
              <a:buSzPts val="2800"/>
              <a:buFont typeface="Calibri"/>
              <a:buAutoNum type="arabicPeriod"/>
            </a:pPr>
            <a:r>
              <a:rPr lang="ru-RU" sz="2800">
                <a:solidFill>
                  <a:schemeClr val="dk1"/>
                </a:solidFill>
                <a:latin typeface="Calibri"/>
                <a:ea typeface="Calibri"/>
                <a:cs typeface="Calibri"/>
                <a:sym typeface="Calibri"/>
              </a:rPr>
              <a:t>Если в очереди есть задача, выполняй ее. </a:t>
            </a:r>
            <a:br>
              <a:rPr lang="ru-RU" sz="2800">
                <a:solidFill>
                  <a:schemeClr val="dk1"/>
                </a:solidFill>
                <a:latin typeface="Calibri"/>
                <a:ea typeface="Calibri"/>
                <a:cs typeface="Calibri"/>
                <a:sym typeface="Calibri"/>
              </a:rPr>
            </a:br>
            <a:r>
              <a:rPr lang="ru-RU" sz="2800">
                <a:solidFill>
                  <a:schemeClr val="dk1"/>
                </a:solidFill>
                <a:latin typeface="Calibri"/>
                <a:ea typeface="Calibri"/>
                <a:cs typeface="Calibri"/>
                <a:sym typeface="Calibri"/>
              </a:rPr>
              <a:t>Если задачи нет – повторяй алгоритм.</a:t>
            </a:r>
            <a:endParaRPr/>
          </a:p>
          <a:p>
            <a:pPr marL="342900" marR="0" lvl="0" indent="-165100" algn="l" rtl="0">
              <a:spcBef>
                <a:spcPts val="0"/>
              </a:spcBef>
              <a:spcAft>
                <a:spcPts val="0"/>
              </a:spcAft>
              <a:buClr>
                <a:schemeClr val="dk1"/>
              </a:buClr>
              <a:buSzPts val="2800"/>
              <a:buFont typeface="Calibri"/>
              <a:buNone/>
            </a:pPr>
            <a:endParaRPr sz="28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ru-RU" sz="3600"/>
              <a:t>Thread pool. Пул потоков</a:t>
            </a:r>
            <a:endParaRPr/>
          </a:p>
        </p:txBody>
      </p:sp>
      <p:sp>
        <p:nvSpPr>
          <p:cNvPr id="208" name="Google Shape;208;p7"/>
          <p:cNvSpPr/>
          <p:nvPr/>
        </p:nvSpPr>
        <p:spPr>
          <a:xfrm>
            <a:off x="988541" y="1589903"/>
            <a:ext cx="9457037" cy="3871783"/>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7"/>
          <p:cNvSpPr/>
          <p:nvPr/>
        </p:nvSpPr>
        <p:spPr>
          <a:xfrm>
            <a:off x="1573427" y="2051222"/>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T1</a:t>
            </a:r>
            <a:endParaRPr sz="1800">
              <a:solidFill>
                <a:schemeClr val="dk1"/>
              </a:solidFill>
              <a:latin typeface="Calibri"/>
              <a:ea typeface="Calibri"/>
              <a:cs typeface="Calibri"/>
              <a:sym typeface="Calibri"/>
            </a:endParaRPr>
          </a:p>
        </p:txBody>
      </p:sp>
      <p:sp>
        <p:nvSpPr>
          <p:cNvPr id="210" name="Google Shape;210;p7"/>
          <p:cNvSpPr/>
          <p:nvPr/>
        </p:nvSpPr>
        <p:spPr>
          <a:xfrm>
            <a:off x="2879124" y="2051222"/>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T2</a:t>
            </a:r>
            <a:endParaRPr sz="1800">
              <a:solidFill>
                <a:schemeClr val="dk1"/>
              </a:solidFill>
              <a:latin typeface="Calibri"/>
              <a:ea typeface="Calibri"/>
              <a:cs typeface="Calibri"/>
              <a:sym typeface="Calibri"/>
            </a:endParaRPr>
          </a:p>
        </p:txBody>
      </p:sp>
      <p:sp>
        <p:nvSpPr>
          <p:cNvPr id="211" name="Google Shape;211;p7"/>
          <p:cNvSpPr/>
          <p:nvPr/>
        </p:nvSpPr>
        <p:spPr>
          <a:xfrm>
            <a:off x="4184821" y="2051222"/>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T3</a:t>
            </a:r>
            <a:endParaRPr sz="1800">
              <a:solidFill>
                <a:schemeClr val="dk1"/>
              </a:solidFill>
              <a:latin typeface="Calibri"/>
              <a:ea typeface="Calibri"/>
              <a:cs typeface="Calibri"/>
              <a:sym typeface="Calibri"/>
            </a:endParaRPr>
          </a:p>
        </p:txBody>
      </p:sp>
      <p:sp>
        <p:nvSpPr>
          <p:cNvPr id="212" name="Google Shape;212;p7"/>
          <p:cNvSpPr/>
          <p:nvPr/>
        </p:nvSpPr>
        <p:spPr>
          <a:xfrm>
            <a:off x="5490518" y="2051222"/>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T4</a:t>
            </a:r>
            <a:endParaRPr sz="1800">
              <a:solidFill>
                <a:schemeClr val="dk1"/>
              </a:solidFill>
              <a:latin typeface="Calibri"/>
              <a:ea typeface="Calibri"/>
              <a:cs typeface="Calibri"/>
              <a:sym typeface="Calibri"/>
            </a:endParaRPr>
          </a:p>
        </p:txBody>
      </p:sp>
      <p:sp>
        <p:nvSpPr>
          <p:cNvPr id="213" name="Google Shape;213;p7"/>
          <p:cNvSpPr/>
          <p:nvPr/>
        </p:nvSpPr>
        <p:spPr>
          <a:xfrm>
            <a:off x="1573427" y="3733200"/>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T5</a:t>
            </a:r>
            <a:endParaRPr sz="1800">
              <a:solidFill>
                <a:schemeClr val="dk1"/>
              </a:solidFill>
              <a:latin typeface="Calibri"/>
              <a:ea typeface="Calibri"/>
              <a:cs typeface="Calibri"/>
              <a:sym typeface="Calibri"/>
            </a:endParaRPr>
          </a:p>
        </p:txBody>
      </p:sp>
      <p:sp>
        <p:nvSpPr>
          <p:cNvPr id="214" name="Google Shape;214;p7"/>
          <p:cNvSpPr/>
          <p:nvPr/>
        </p:nvSpPr>
        <p:spPr>
          <a:xfrm>
            <a:off x="2879124" y="3733200"/>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T6</a:t>
            </a:r>
            <a:endParaRPr sz="1800">
              <a:solidFill>
                <a:schemeClr val="dk1"/>
              </a:solidFill>
              <a:latin typeface="Calibri"/>
              <a:ea typeface="Calibri"/>
              <a:cs typeface="Calibri"/>
              <a:sym typeface="Calibri"/>
            </a:endParaRPr>
          </a:p>
        </p:txBody>
      </p:sp>
      <p:sp>
        <p:nvSpPr>
          <p:cNvPr id="215" name="Google Shape;215;p7"/>
          <p:cNvSpPr/>
          <p:nvPr/>
        </p:nvSpPr>
        <p:spPr>
          <a:xfrm>
            <a:off x="4184821" y="3733200"/>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T7</a:t>
            </a:r>
            <a:endParaRPr sz="1800">
              <a:solidFill>
                <a:schemeClr val="dk1"/>
              </a:solidFill>
              <a:latin typeface="Calibri"/>
              <a:ea typeface="Calibri"/>
              <a:cs typeface="Calibri"/>
              <a:sym typeface="Calibri"/>
            </a:endParaRPr>
          </a:p>
        </p:txBody>
      </p:sp>
      <p:sp>
        <p:nvSpPr>
          <p:cNvPr id="216" name="Google Shape;216;p7"/>
          <p:cNvSpPr/>
          <p:nvPr/>
        </p:nvSpPr>
        <p:spPr>
          <a:xfrm>
            <a:off x="5490518" y="3733200"/>
            <a:ext cx="914400" cy="9144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T8</a:t>
            </a:r>
            <a:endParaRPr sz="1800">
              <a:solidFill>
                <a:schemeClr val="dk1"/>
              </a:solidFill>
              <a:latin typeface="Calibri"/>
              <a:ea typeface="Calibri"/>
              <a:cs typeface="Calibri"/>
              <a:sym typeface="Calibri"/>
            </a:endParaRPr>
          </a:p>
        </p:txBody>
      </p:sp>
      <p:sp>
        <p:nvSpPr>
          <p:cNvPr id="217" name="Google Shape;217;p7"/>
          <p:cNvSpPr/>
          <p:nvPr/>
        </p:nvSpPr>
        <p:spPr>
          <a:xfrm>
            <a:off x="6846673" y="2051222"/>
            <a:ext cx="2702011" cy="2596378"/>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ru-RU" sz="1800">
                <a:solidFill>
                  <a:schemeClr val="dk1"/>
                </a:solidFill>
                <a:latin typeface="Calibri"/>
                <a:ea typeface="Calibri"/>
                <a:cs typeface="Calibri"/>
                <a:sym typeface="Calibri"/>
              </a:rPr>
              <a:t>Task queue</a:t>
            </a:r>
            <a:endParaRPr sz="1800">
              <a:solidFill>
                <a:schemeClr val="dk1"/>
              </a:solidFill>
              <a:latin typeface="Calibri"/>
              <a:ea typeface="Calibri"/>
              <a:cs typeface="Calibri"/>
              <a:sym typeface="Calibri"/>
            </a:endParaRPr>
          </a:p>
        </p:txBody>
      </p:sp>
      <p:sp>
        <p:nvSpPr>
          <p:cNvPr id="218" name="Google Shape;218;p7"/>
          <p:cNvSpPr/>
          <p:nvPr/>
        </p:nvSpPr>
        <p:spPr>
          <a:xfrm>
            <a:off x="7109254" y="2508422"/>
            <a:ext cx="560173" cy="560173"/>
          </a:xfrm>
          <a:prstGeom prst="roundRect">
            <a:avLst>
              <a:gd name="adj" fmla="val 16667"/>
            </a:avLst>
          </a:prstGeom>
          <a:solidFill>
            <a:srgbClr val="C4E0B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7"/>
          <p:cNvSpPr/>
          <p:nvPr/>
        </p:nvSpPr>
        <p:spPr>
          <a:xfrm>
            <a:off x="8065872" y="2508422"/>
            <a:ext cx="560173" cy="560173"/>
          </a:xfrm>
          <a:prstGeom prst="roundRect">
            <a:avLst>
              <a:gd name="adj" fmla="val 16667"/>
            </a:avLst>
          </a:prstGeom>
          <a:solidFill>
            <a:srgbClr val="C4E0B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7"/>
          <p:cNvSpPr/>
          <p:nvPr/>
        </p:nvSpPr>
        <p:spPr>
          <a:xfrm>
            <a:off x="7109254" y="3525794"/>
            <a:ext cx="560173" cy="560173"/>
          </a:xfrm>
          <a:prstGeom prst="roundRect">
            <a:avLst>
              <a:gd name="adj" fmla="val 16667"/>
            </a:avLst>
          </a:prstGeom>
          <a:solidFill>
            <a:srgbClr val="C4E0B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7"/>
          <p:cNvSpPr/>
          <p:nvPr/>
        </p:nvSpPr>
        <p:spPr>
          <a:xfrm>
            <a:off x="8057633" y="3525794"/>
            <a:ext cx="560173" cy="560173"/>
          </a:xfrm>
          <a:prstGeom prst="roundRect">
            <a:avLst>
              <a:gd name="adj" fmla="val 16667"/>
            </a:avLst>
          </a:prstGeom>
          <a:solidFill>
            <a:srgbClr val="C4E0B2"/>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ru-RU" sz="4000"/>
              <a:t>Thread pool. Java (and Scala)</a:t>
            </a:r>
            <a:endParaRPr sz="4000"/>
          </a:p>
        </p:txBody>
      </p:sp>
      <p:sp>
        <p:nvSpPr>
          <p:cNvPr id="227" name="Google Shape;227;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ru-RU"/>
              <a:t>class </a:t>
            </a:r>
            <a:r>
              <a:rPr lang="ru-RU" sz="3200" b="1"/>
              <a:t>ThreadPoolExecutor</a:t>
            </a:r>
            <a:endParaRPr b="1"/>
          </a:p>
          <a:p>
            <a:pPr marL="228600" lvl="0" indent="-228600" algn="l" rtl="0">
              <a:lnSpc>
                <a:spcPct val="90000"/>
              </a:lnSpc>
              <a:spcBef>
                <a:spcPts val="1000"/>
              </a:spcBef>
              <a:spcAft>
                <a:spcPts val="0"/>
              </a:spcAft>
              <a:buClr>
                <a:schemeClr val="dk1"/>
              </a:buClr>
              <a:buSzPts val="2800"/>
              <a:buChar char="•"/>
            </a:pPr>
            <a:r>
              <a:rPr lang="ru-RU" b="1"/>
              <a:t>corePoolSize</a:t>
            </a:r>
            <a:r>
              <a:rPr lang="ru-RU"/>
              <a:t> – сколько потоков по дефолту. (минимальное число)</a:t>
            </a:r>
            <a:endParaRPr/>
          </a:p>
          <a:p>
            <a:pPr marL="228600" lvl="0" indent="-228600" algn="l" rtl="0">
              <a:lnSpc>
                <a:spcPct val="90000"/>
              </a:lnSpc>
              <a:spcBef>
                <a:spcPts val="1000"/>
              </a:spcBef>
              <a:spcAft>
                <a:spcPts val="0"/>
              </a:spcAft>
              <a:buClr>
                <a:schemeClr val="dk1"/>
              </a:buClr>
              <a:buSzPts val="2800"/>
              <a:buChar char="•"/>
            </a:pPr>
            <a:r>
              <a:rPr lang="ru-RU" b="1"/>
              <a:t>maximumPoolSize </a:t>
            </a:r>
            <a:r>
              <a:rPr lang="ru-RU"/>
              <a:t>– максимальное число потоков.</a:t>
            </a:r>
            <a:endParaRPr/>
          </a:p>
          <a:p>
            <a:pPr marL="228600" lvl="0" indent="-228600" algn="l" rtl="0">
              <a:lnSpc>
                <a:spcPct val="90000"/>
              </a:lnSpc>
              <a:spcBef>
                <a:spcPts val="1000"/>
              </a:spcBef>
              <a:spcAft>
                <a:spcPts val="0"/>
              </a:spcAft>
              <a:buClr>
                <a:schemeClr val="dk1"/>
              </a:buClr>
              <a:buSzPts val="2800"/>
              <a:buChar char="•"/>
            </a:pPr>
            <a:r>
              <a:rPr lang="ru-RU" b="1"/>
              <a:t>keepAliveTime </a:t>
            </a:r>
            <a:r>
              <a:rPr lang="ru-RU"/>
              <a:t>– через сколько времени убить AFK поток.</a:t>
            </a:r>
            <a:endParaRPr/>
          </a:p>
          <a:p>
            <a:pPr marL="228600" lvl="0" indent="-228600" algn="l" rtl="0">
              <a:lnSpc>
                <a:spcPct val="90000"/>
              </a:lnSpc>
              <a:spcBef>
                <a:spcPts val="1000"/>
              </a:spcBef>
              <a:spcAft>
                <a:spcPts val="0"/>
              </a:spcAft>
              <a:buClr>
                <a:schemeClr val="dk1"/>
              </a:buClr>
              <a:buSzPts val="2800"/>
              <a:buChar char="•"/>
            </a:pPr>
            <a:r>
              <a:rPr lang="ru-RU" b="1"/>
              <a:t>workQueue</a:t>
            </a:r>
            <a:r>
              <a:rPr lang="ru-RU"/>
              <a:t> – очередь задач.</a:t>
            </a:r>
            <a:endParaRPr/>
          </a:p>
          <a:p>
            <a:pPr marL="228600" lvl="0" indent="-228600" algn="l" rtl="0">
              <a:lnSpc>
                <a:spcPct val="90000"/>
              </a:lnSpc>
              <a:spcBef>
                <a:spcPts val="1000"/>
              </a:spcBef>
              <a:spcAft>
                <a:spcPts val="0"/>
              </a:spcAft>
              <a:buClr>
                <a:schemeClr val="dk1"/>
              </a:buClr>
              <a:buSzPts val="2800"/>
              <a:buChar char="•"/>
            </a:pPr>
            <a:r>
              <a:rPr lang="ru-RU" b="1"/>
              <a:t>threadFactory </a:t>
            </a:r>
            <a:r>
              <a:rPr lang="ru-RU"/>
              <a:t>– фабрика потоков (с ее помощью ThreadPool заполняется потоками)</a:t>
            </a:r>
            <a:endParaRPr b="1"/>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ru-RU"/>
              <a:t>1. Fixed thread pool</a:t>
            </a:r>
            <a:endParaRPr/>
          </a:p>
        </p:txBody>
      </p:sp>
      <p:sp>
        <p:nvSpPr>
          <p:cNvPr id="233" name="Google Shape;233;p9"/>
          <p:cNvSpPr txBox="1">
            <a:spLocks noGrp="1"/>
          </p:cNvSpPr>
          <p:nvPr>
            <p:ph type="body" idx="1"/>
          </p:nvPr>
        </p:nvSpPr>
        <p:spPr>
          <a:xfrm>
            <a:off x="838200" y="1825625"/>
            <a:ext cx="5257800" cy="6196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ru-RU" b="1"/>
              <a:t>corePoolSize = maximumPoolSize </a:t>
            </a:r>
            <a:endParaRPr/>
          </a:p>
        </p:txBody>
      </p:sp>
      <p:sp>
        <p:nvSpPr>
          <p:cNvPr id="234" name="Google Shape;234;p9"/>
          <p:cNvSpPr txBox="1"/>
          <p:nvPr/>
        </p:nvSpPr>
        <p:spPr>
          <a:xfrm>
            <a:off x="838200" y="2580175"/>
            <a:ext cx="10823700" cy="15699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dk1"/>
              </a:buClr>
              <a:buSzPts val="3000"/>
              <a:buFont typeface="Calibri"/>
              <a:buChar char="●"/>
            </a:pPr>
            <a:r>
              <a:rPr lang="ru-RU" sz="3000">
                <a:solidFill>
                  <a:schemeClr val="dk1"/>
                </a:solidFill>
                <a:latin typeface="Calibri"/>
                <a:ea typeface="Calibri"/>
                <a:cs typeface="Calibri"/>
                <a:sym typeface="Calibri"/>
              </a:rPr>
              <a:t>Число потоков фиксированное, неизменное.</a:t>
            </a:r>
            <a:endParaRPr sz="3000">
              <a:solidFill>
                <a:schemeClr val="dk1"/>
              </a:solidFill>
              <a:latin typeface="Calibri"/>
              <a:ea typeface="Calibri"/>
              <a:cs typeface="Calibri"/>
              <a:sym typeface="Calibri"/>
            </a:endParaRPr>
          </a:p>
          <a:p>
            <a:pPr marL="457200" lvl="0" indent="-419100" algn="l" rtl="0">
              <a:spcBef>
                <a:spcPts val="0"/>
              </a:spcBef>
              <a:spcAft>
                <a:spcPts val="0"/>
              </a:spcAft>
              <a:buClr>
                <a:schemeClr val="dk1"/>
              </a:buClr>
              <a:buSzPts val="3000"/>
              <a:buFont typeface="Calibri"/>
              <a:buChar char="●"/>
            </a:pPr>
            <a:r>
              <a:rPr lang="ru-RU" sz="3000">
                <a:solidFill>
                  <a:schemeClr val="dk1"/>
                </a:solidFill>
                <a:latin typeface="Calibri"/>
                <a:ea typeface="Calibri"/>
                <a:cs typeface="Calibri"/>
                <a:sym typeface="Calibri"/>
              </a:rPr>
              <a:t>Если один из потоков умирает - ему на замену тут же создается новый.</a:t>
            </a:r>
            <a:endParaRPr sz="30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ru-RU"/>
              <a:t>2. Cached thread pool</a:t>
            </a:r>
            <a:endParaRPr/>
          </a:p>
        </p:txBody>
      </p:sp>
      <p:sp>
        <p:nvSpPr>
          <p:cNvPr id="240" name="Google Shape;240;p10"/>
          <p:cNvSpPr txBox="1">
            <a:spLocks noGrp="1"/>
          </p:cNvSpPr>
          <p:nvPr>
            <p:ph type="body" idx="1"/>
          </p:nvPr>
        </p:nvSpPr>
        <p:spPr>
          <a:xfrm>
            <a:off x="838200" y="1825625"/>
            <a:ext cx="6304800" cy="1776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ru-RU" b="1"/>
              <a:t>maximumPoolSize = Int.MaxValue</a:t>
            </a:r>
            <a:endParaRPr b="1"/>
          </a:p>
          <a:p>
            <a:pPr marL="0" lvl="0" indent="0" algn="l" rtl="0">
              <a:lnSpc>
                <a:spcPct val="90000"/>
              </a:lnSpc>
              <a:spcBef>
                <a:spcPts val="0"/>
              </a:spcBef>
              <a:spcAft>
                <a:spcPts val="0"/>
              </a:spcAft>
              <a:buClr>
                <a:schemeClr val="dk1"/>
              </a:buClr>
              <a:buSzPts val="2800"/>
              <a:buNone/>
            </a:pPr>
            <a:r>
              <a:rPr lang="ru-RU" b="1"/>
              <a:t>corePoolSize = 0</a:t>
            </a:r>
            <a:endParaRPr b="1"/>
          </a:p>
          <a:p>
            <a:pPr marL="0" lvl="0" indent="0" algn="l" rtl="0">
              <a:lnSpc>
                <a:spcPct val="90000"/>
              </a:lnSpc>
              <a:spcBef>
                <a:spcPts val="0"/>
              </a:spcBef>
              <a:spcAft>
                <a:spcPts val="0"/>
              </a:spcAft>
              <a:buClr>
                <a:schemeClr val="dk1"/>
              </a:buClr>
              <a:buSzPts val="2800"/>
              <a:buNone/>
            </a:pPr>
            <a:r>
              <a:rPr lang="ru-RU" b="1"/>
              <a:t>keepAliveTime = 60 seconds</a:t>
            </a:r>
            <a:endParaRPr b="1"/>
          </a:p>
          <a:p>
            <a:pPr marL="0" lvl="0" indent="0" algn="l" rtl="0">
              <a:lnSpc>
                <a:spcPct val="90000"/>
              </a:lnSpc>
              <a:spcBef>
                <a:spcPts val="0"/>
              </a:spcBef>
              <a:spcAft>
                <a:spcPts val="0"/>
              </a:spcAft>
              <a:buClr>
                <a:schemeClr val="dk1"/>
              </a:buClr>
              <a:buSzPts val="2800"/>
              <a:buNone/>
            </a:pPr>
            <a:endParaRPr b="1"/>
          </a:p>
        </p:txBody>
      </p:sp>
      <p:sp>
        <p:nvSpPr>
          <p:cNvPr id="241" name="Google Shape;241;p10"/>
          <p:cNvSpPr txBox="1"/>
          <p:nvPr/>
        </p:nvSpPr>
        <p:spPr>
          <a:xfrm>
            <a:off x="838200" y="3736550"/>
            <a:ext cx="10823700" cy="20319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chemeClr val="dk1"/>
              </a:buClr>
              <a:buSzPts val="3000"/>
              <a:buFont typeface="Calibri"/>
              <a:buChar char="●"/>
            </a:pPr>
            <a:r>
              <a:rPr lang="ru-RU" sz="3000">
                <a:solidFill>
                  <a:schemeClr val="dk1"/>
                </a:solidFill>
                <a:latin typeface="Calibri"/>
                <a:ea typeface="Calibri"/>
                <a:cs typeface="Calibri"/>
                <a:sym typeface="Calibri"/>
              </a:rPr>
              <a:t>Изначально потоков 0.</a:t>
            </a:r>
            <a:endParaRPr sz="3000">
              <a:solidFill>
                <a:schemeClr val="dk1"/>
              </a:solidFill>
              <a:latin typeface="Calibri"/>
              <a:ea typeface="Calibri"/>
              <a:cs typeface="Calibri"/>
              <a:sym typeface="Calibri"/>
            </a:endParaRPr>
          </a:p>
          <a:p>
            <a:pPr marL="457200" lvl="0" indent="-419100" algn="l" rtl="0">
              <a:spcBef>
                <a:spcPts val="0"/>
              </a:spcBef>
              <a:spcAft>
                <a:spcPts val="0"/>
              </a:spcAft>
              <a:buClr>
                <a:schemeClr val="dk1"/>
              </a:buClr>
              <a:buSzPts val="3000"/>
              <a:buFont typeface="Calibri"/>
              <a:buChar char="●"/>
            </a:pPr>
            <a:r>
              <a:rPr lang="ru-RU" sz="3000">
                <a:solidFill>
                  <a:schemeClr val="dk1"/>
                </a:solidFill>
                <a:latin typeface="Calibri"/>
                <a:ea typeface="Calibri"/>
                <a:cs typeface="Calibri"/>
                <a:sym typeface="Calibri"/>
              </a:rPr>
              <a:t>Потоки без работы умирают через минуту.</a:t>
            </a:r>
            <a:endParaRPr sz="3000">
              <a:solidFill>
                <a:schemeClr val="dk1"/>
              </a:solidFill>
              <a:latin typeface="Calibri"/>
              <a:ea typeface="Calibri"/>
              <a:cs typeface="Calibri"/>
              <a:sym typeface="Calibri"/>
            </a:endParaRPr>
          </a:p>
          <a:p>
            <a:pPr marL="457200" lvl="0" indent="-419100" algn="l" rtl="0">
              <a:spcBef>
                <a:spcPts val="0"/>
              </a:spcBef>
              <a:spcAft>
                <a:spcPts val="0"/>
              </a:spcAft>
              <a:buClr>
                <a:schemeClr val="dk1"/>
              </a:buClr>
              <a:buSzPts val="3000"/>
              <a:buFont typeface="Calibri"/>
              <a:buChar char="●"/>
            </a:pPr>
            <a:r>
              <a:rPr lang="ru-RU" sz="3000">
                <a:solidFill>
                  <a:schemeClr val="dk1"/>
                </a:solidFill>
                <a:latin typeface="Calibri"/>
                <a:ea typeface="Calibri"/>
                <a:cs typeface="Calibri"/>
                <a:sym typeface="Calibri"/>
              </a:rPr>
              <a:t>Если потоков не хватает свободных под задачу - создается новый. (вплоть до бесконечности)</a:t>
            </a:r>
            <a:endParaRPr sz="3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5A8073-1B31-5319-D21C-9F94D34DDDCB}"/>
              </a:ext>
            </a:extLst>
          </p:cNvPr>
          <p:cNvSpPr>
            <a:spLocks noGrp="1"/>
          </p:cNvSpPr>
          <p:nvPr>
            <p:ph type="title"/>
          </p:nvPr>
        </p:nvSpPr>
        <p:spPr/>
        <p:txBody>
          <a:bodyPr/>
          <a:lstStyle/>
          <a:p>
            <a:r>
              <a:rPr lang="ru-RU" dirty="0"/>
              <a:t>Чего мы хотим?</a:t>
            </a:r>
          </a:p>
        </p:txBody>
      </p:sp>
      <p:pic>
        <p:nvPicPr>
          <p:cNvPr id="4" name="Рисунок 3">
            <a:extLst>
              <a:ext uri="{FF2B5EF4-FFF2-40B4-BE49-F238E27FC236}">
                <a16:creationId xmlns:a16="http://schemas.microsoft.com/office/drawing/2014/main" id="{961754A7-8996-5549-E0E0-08B0A3E27227}"/>
              </a:ext>
            </a:extLst>
          </p:cNvPr>
          <p:cNvPicPr>
            <a:picLocks noChangeAspect="1"/>
          </p:cNvPicPr>
          <p:nvPr/>
        </p:nvPicPr>
        <p:blipFill>
          <a:blip r:embed="rId2"/>
          <a:stretch>
            <a:fillRect/>
          </a:stretch>
        </p:blipFill>
        <p:spPr>
          <a:xfrm>
            <a:off x="7713162" y="1690688"/>
            <a:ext cx="3640638" cy="3745254"/>
          </a:xfrm>
          <a:prstGeom prst="rect">
            <a:avLst/>
          </a:prstGeom>
        </p:spPr>
      </p:pic>
      <p:sp>
        <p:nvSpPr>
          <p:cNvPr id="5" name="TextBox 4">
            <a:extLst>
              <a:ext uri="{FF2B5EF4-FFF2-40B4-BE49-F238E27FC236}">
                <a16:creationId xmlns:a16="http://schemas.microsoft.com/office/drawing/2014/main" id="{BEE6B83D-C4F9-331C-CCCE-3ED9E5E6AA2F}"/>
              </a:ext>
            </a:extLst>
          </p:cNvPr>
          <p:cNvSpPr txBox="1"/>
          <p:nvPr/>
        </p:nvSpPr>
        <p:spPr>
          <a:xfrm>
            <a:off x="838200" y="1859340"/>
            <a:ext cx="5823389" cy="1569660"/>
          </a:xfrm>
          <a:prstGeom prst="rect">
            <a:avLst/>
          </a:prstGeom>
          <a:noFill/>
        </p:spPr>
        <p:txBody>
          <a:bodyPr wrap="none" rtlCol="0">
            <a:spAutoFit/>
          </a:bodyPr>
          <a:lstStyle/>
          <a:p>
            <a:r>
              <a:rPr lang="ru-RU" sz="3200" dirty="0"/>
              <a:t>Надо, чтобы клиентам нравился</a:t>
            </a:r>
            <a:br>
              <a:rPr lang="ru-RU" sz="3200" dirty="0"/>
            </a:br>
            <a:r>
              <a:rPr lang="ru-RU" sz="3200" dirty="0"/>
              <a:t>наш продукт. </a:t>
            </a:r>
          </a:p>
          <a:p>
            <a:r>
              <a:rPr lang="ru-RU" sz="3200" dirty="0"/>
              <a:t>И они хотели им пользоваться;</a:t>
            </a:r>
          </a:p>
        </p:txBody>
      </p:sp>
    </p:spTree>
    <p:extLst>
      <p:ext uri="{BB962C8B-B14F-4D97-AF65-F5344CB8AC3E}">
        <p14:creationId xmlns:p14="http://schemas.microsoft.com/office/powerpoint/2010/main" val="1943657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c1679319e5_0_7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ru-RU" dirty="0" err="1"/>
              <a:t>ExecutionContext</a:t>
            </a:r>
            <a:endParaRPr dirty="0"/>
          </a:p>
        </p:txBody>
      </p:sp>
      <p:sp>
        <p:nvSpPr>
          <p:cNvPr id="248" name="Google Shape;248;g2c1679319e5_0_78"/>
          <p:cNvSpPr txBox="1">
            <a:spLocks noGrp="1"/>
          </p:cNvSpPr>
          <p:nvPr>
            <p:ph type="body" idx="1"/>
          </p:nvPr>
        </p:nvSpPr>
        <p:spPr>
          <a:xfrm>
            <a:off x="838200" y="1825625"/>
            <a:ext cx="10515600" cy="1961448"/>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ru-RU" sz="3500" b="1" dirty="0" err="1"/>
              <a:t>trait</a:t>
            </a:r>
            <a:r>
              <a:rPr lang="ru-RU" sz="3500" b="1" dirty="0"/>
              <a:t> </a:t>
            </a:r>
            <a:r>
              <a:rPr lang="ru-RU" sz="3500" b="1" dirty="0" err="1"/>
              <a:t>ExecutionContext</a:t>
            </a:r>
            <a:r>
              <a:rPr lang="ru-RU" sz="3500" b="1" dirty="0"/>
              <a:t> {</a:t>
            </a:r>
            <a:endParaRPr sz="3500" b="1" dirty="0"/>
          </a:p>
          <a:p>
            <a:pPr marL="0" lvl="0" indent="0" algn="l" rtl="0">
              <a:spcBef>
                <a:spcPts val="1000"/>
              </a:spcBef>
              <a:spcAft>
                <a:spcPts val="0"/>
              </a:spcAft>
              <a:buNone/>
            </a:pPr>
            <a:r>
              <a:rPr lang="ru-RU" sz="3500" b="1" dirty="0"/>
              <a:t>  </a:t>
            </a:r>
            <a:r>
              <a:rPr lang="ru-RU" sz="3500" b="1" dirty="0" err="1"/>
              <a:t>def</a:t>
            </a:r>
            <a:r>
              <a:rPr lang="ru-RU" sz="3500" b="1" dirty="0"/>
              <a:t> </a:t>
            </a:r>
            <a:r>
              <a:rPr lang="ru-RU" sz="3500" b="1" dirty="0" err="1"/>
              <a:t>execute</a:t>
            </a:r>
            <a:r>
              <a:rPr lang="ru-RU" sz="3500" b="1" dirty="0"/>
              <a:t>(</a:t>
            </a:r>
            <a:r>
              <a:rPr lang="ru-RU" sz="3500" b="1" dirty="0" err="1"/>
              <a:t>runnable</a:t>
            </a:r>
            <a:r>
              <a:rPr lang="ru-RU" sz="3500" b="1" dirty="0"/>
              <a:t>: () =&gt; Unit): Unit</a:t>
            </a:r>
            <a:endParaRPr sz="3500" b="1" dirty="0"/>
          </a:p>
          <a:p>
            <a:pPr marL="0" lvl="0" indent="0" algn="l" rtl="0">
              <a:spcBef>
                <a:spcPts val="1000"/>
              </a:spcBef>
              <a:spcAft>
                <a:spcPts val="0"/>
              </a:spcAft>
              <a:buClr>
                <a:schemeClr val="dk1"/>
              </a:buClr>
              <a:buSzPts val="1100"/>
              <a:buFont typeface="Arial"/>
              <a:buNone/>
            </a:pPr>
            <a:r>
              <a:rPr lang="ru-RU" sz="3500" b="1" dirty="0"/>
              <a:t>}</a:t>
            </a:r>
            <a:endParaRPr sz="3500" b="1" dirty="0"/>
          </a:p>
          <a:p>
            <a:pPr marL="0" lvl="0" indent="0" algn="l" rtl="0">
              <a:spcBef>
                <a:spcPts val="1000"/>
              </a:spcBef>
              <a:spcAft>
                <a:spcPts val="0"/>
              </a:spcAft>
              <a:buClr>
                <a:schemeClr val="dk1"/>
              </a:buClr>
              <a:buSzPts val="1100"/>
              <a:buFont typeface="Arial"/>
              <a:buNone/>
            </a:pPr>
            <a:endParaRPr sz="3500" b="1" dirty="0"/>
          </a:p>
          <a:p>
            <a:pPr marL="0" lvl="0" indent="0" algn="l" rtl="0">
              <a:spcBef>
                <a:spcPts val="1000"/>
              </a:spcBef>
              <a:spcAft>
                <a:spcPts val="0"/>
              </a:spcAft>
              <a:buNone/>
            </a:pPr>
            <a:endParaRPr sz="3500" b="1" dirty="0"/>
          </a:p>
        </p:txBody>
      </p:sp>
      <p:sp>
        <p:nvSpPr>
          <p:cNvPr id="3" name="TextBox 2">
            <a:extLst>
              <a:ext uri="{FF2B5EF4-FFF2-40B4-BE49-F238E27FC236}">
                <a16:creationId xmlns:a16="http://schemas.microsoft.com/office/drawing/2014/main" id="{8C5439DB-ECAA-8372-D591-382CC43CF552}"/>
              </a:ext>
            </a:extLst>
          </p:cNvPr>
          <p:cNvSpPr txBox="1"/>
          <p:nvPr/>
        </p:nvSpPr>
        <p:spPr>
          <a:xfrm>
            <a:off x="733827" y="3921873"/>
            <a:ext cx="10724346" cy="1077218"/>
          </a:xfrm>
          <a:prstGeom prst="rect">
            <a:avLst/>
          </a:prstGeom>
          <a:noFill/>
        </p:spPr>
        <p:txBody>
          <a:bodyPr wrap="none" rtlCol="0">
            <a:spAutoFit/>
          </a:bodyPr>
          <a:lstStyle/>
          <a:p>
            <a:r>
              <a:rPr lang="ru-RU" sz="3200" dirty="0"/>
              <a:t>Как выполнять тут функции, возвращающие значения?</a:t>
            </a:r>
          </a:p>
          <a:p>
            <a:r>
              <a:rPr lang="ru-RU" sz="3200" dirty="0"/>
              <a:t>Как достать значение?</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DDB448-AC15-156D-7B6C-062EBF849B91}"/>
              </a:ext>
            </a:extLst>
          </p:cNvPr>
          <p:cNvSpPr>
            <a:spLocks noGrp="1"/>
          </p:cNvSpPr>
          <p:nvPr>
            <p:ph type="title"/>
          </p:nvPr>
        </p:nvSpPr>
        <p:spPr/>
        <p:txBody>
          <a:bodyPr/>
          <a:lstStyle/>
          <a:p>
            <a:r>
              <a:rPr lang="ru-RU" dirty="0"/>
              <a:t>Что дальше? Лекция 2</a:t>
            </a:r>
            <a:r>
              <a:rPr lang="en-US" dirty="0"/>
              <a:t>. Futures.</a:t>
            </a:r>
            <a:endParaRPr lang="ru-RU" dirty="0"/>
          </a:p>
        </p:txBody>
      </p:sp>
      <p:sp>
        <p:nvSpPr>
          <p:cNvPr id="3" name="Объект 2">
            <a:extLst>
              <a:ext uri="{FF2B5EF4-FFF2-40B4-BE49-F238E27FC236}">
                <a16:creationId xmlns:a16="http://schemas.microsoft.com/office/drawing/2014/main" id="{E9B2BB22-8B40-8F0B-8C12-3A888CEDEA84}"/>
              </a:ext>
            </a:extLst>
          </p:cNvPr>
          <p:cNvSpPr>
            <a:spLocks noGrp="1"/>
          </p:cNvSpPr>
          <p:nvPr>
            <p:ph idx="1"/>
          </p:nvPr>
        </p:nvSpPr>
        <p:spPr/>
        <p:txBody>
          <a:bodyPr/>
          <a:lstStyle/>
          <a:p>
            <a:r>
              <a:rPr lang="ru-RU" dirty="0"/>
              <a:t>Асинхронная композиция.</a:t>
            </a:r>
          </a:p>
          <a:p>
            <a:r>
              <a:rPr lang="en-US" dirty="0"/>
              <a:t>Callbacks</a:t>
            </a:r>
            <a:r>
              <a:rPr lang="ru-RU" dirty="0"/>
              <a:t>.</a:t>
            </a:r>
          </a:p>
          <a:p>
            <a:r>
              <a:rPr lang="en-US" dirty="0"/>
              <a:t>Futures, promises</a:t>
            </a:r>
            <a:r>
              <a:rPr lang="ru-RU" dirty="0"/>
              <a:t>.</a:t>
            </a:r>
            <a:r>
              <a:rPr lang="en-US" dirty="0"/>
              <a:t> </a:t>
            </a:r>
            <a:endParaRPr lang="ru-RU" dirty="0"/>
          </a:p>
        </p:txBody>
      </p:sp>
    </p:spTree>
    <p:extLst>
      <p:ext uri="{BB962C8B-B14F-4D97-AF65-F5344CB8AC3E}">
        <p14:creationId xmlns:p14="http://schemas.microsoft.com/office/powerpoint/2010/main" val="4283460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DDB448-AC15-156D-7B6C-062EBF849B91}"/>
              </a:ext>
            </a:extLst>
          </p:cNvPr>
          <p:cNvSpPr>
            <a:spLocks noGrp="1"/>
          </p:cNvSpPr>
          <p:nvPr>
            <p:ph type="title"/>
          </p:nvPr>
        </p:nvSpPr>
        <p:spPr/>
        <p:txBody>
          <a:bodyPr/>
          <a:lstStyle/>
          <a:p>
            <a:r>
              <a:rPr lang="ru-RU" dirty="0"/>
              <a:t>Что дальше? Лекция 3</a:t>
            </a:r>
            <a:r>
              <a:rPr lang="en-US" dirty="0"/>
              <a:t>. Monad IO.</a:t>
            </a:r>
            <a:endParaRPr lang="ru-RU" dirty="0"/>
          </a:p>
        </p:txBody>
      </p:sp>
      <p:sp>
        <p:nvSpPr>
          <p:cNvPr id="3" name="Объект 2">
            <a:extLst>
              <a:ext uri="{FF2B5EF4-FFF2-40B4-BE49-F238E27FC236}">
                <a16:creationId xmlns:a16="http://schemas.microsoft.com/office/drawing/2014/main" id="{E9B2BB22-8B40-8F0B-8C12-3A888CEDEA84}"/>
              </a:ext>
            </a:extLst>
          </p:cNvPr>
          <p:cNvSpPr>
            <a:spLocks noGrp="1"/>
          </p:cNvSpPr>
          <p:nvPr>
            <p:ph idx="1"/>
          </p:nvPr>
        </p:nvSpPr>
        <p:spPr/>
        <p:txBody>
          <a:bodyPr/>
          <a:lstStyle/>
          <a:p>
            <a:r>
              <a:rPr lang="en-US" dirty="0"/>
              <a:t>IO</a:t>
            </a:r>
            <a:r>
              <a:rPr lang="ru-RU" dirty="0"/>
              <a:t>-нотация. Язык описания вычислений.</a:t>
            </a:r>
          </a:p>
          <a:p>
            <a:r>
              <a:rPr lang="en-US" dirty="0"/>
              <a:t>Cats effect 3</a:t>
            </a:r>
            <a:endParaRPr lang="ru-RU" dirty="0"/>
          </a:p>
        </p:txBody>
      </p:sp>
    </p:spTree>
    <p:extLst>
      <p:ext uri="{BB962C8B-B14F-4D97-AF65-F5344CB8AC3E}">
        <p14:creationId xmlns:p14="http://schemas.microsoft.com/office/powerpoint/2010/main" val="2467911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3E7DFD-6AC8-D94D-3254-52CFB7B959A8}"/>
              </a:ext>
            </a:extLst>
          </p:cNvPr>
          <p:cNvSpPr>
            <a:spLocks noGrp="1"/>
          </p:cNvSpPr>
          <p:nvPr>
            <p:ph type="title"/>
          </p:nvPr>
        </p:nvSpPr>
        <p:spPr/>
        <p:txBody>
          <a:bodyPr/>
          <a:lstStyle/>
          <a:p>
            <a:r>
              <a:rPr lang="ru-RU" dirty="0"/>
              <a:t>Что будет в домашке?</a:t>
            </a:r>
          </a:p>
        </p:txBody>
      </p:sp>
      <p:sp>
        <p:nvSpPr>
          <p:cNvPr id="3" name="Текст 2">
            <a:extLst>
              <a:ext uri="{FF2B5EF4-FFF2-40B4-BE49-F238E27FC236}">
                <a16:creationId xmlns:a16="http://schemas.microsoft.com/office/drawing/2014/main" id="{A4283810-66A1-4AD9-4AC3-9A659E5473B8}"/>
              </a:ext>
            </a:extLst>
          </p:cNvPr>
          <p:cNvSpPr>
            <a:spLocks noGrp="1"/>
          </p:cNvSpPr>
          <p:nvPr>
            <p:ph type="body" idx="1"/>
          </p:nvPr>
        </p:nvSpPr>
        <p:spPr/>
        <p:txBody>
          <a:bodyPr/>
          <a:lstStyle/>
          <a:p>
            <a:pPr marL="114300" indent="0">
              <a:buNone/>
            </a:pPr>
            <a:r>
              <a:rPr lang="ru-RU" dirty="0"/>
              <a:t>Попробуем писать конкурентный код через многопоточность</a:t>
            </a:r>
          </a:p>
        </p:txBody>
      </p:sp>
    </p:spTree>
    <p:extLst>
      <p:ext uri="{BB962C8B-B14F-4D97-AF65-F5344CB8AC3E}">
        <p14:creationId xmlns:p14="http://schemas.microsoft.com/office/powerpoint/2010/main" val="908141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6A8A0EA-87FE-5E97-63AE-3691FB38E4EC}"/>
              </a:ext>
            </a:extLst>
          </p:cNvPr>
          <p:cNvSpPr>
            <a:spLocks noGrp="1"/>
          </p:cNvSpPr>
          <p:nvPr>
            <p:ph type="title"/>
          </p:nvPr>
        </p:nvSpPr>
        <p:spPr>
          <a:xfrm>
            <a:off x="0" y="0"/>
            <a:ext cx="10515600" cy="1325563"/>
          </a:xfrm>
        </p:spPr>
        <p:txBody>
          <a:bodyPr>
            <a:normAutofit/>
          </a:bodyPr>
          <a:lstStyle/>
          <a:p>
            <a:r>
              <a:rPr lang="ru-RU" sz="3600" dirty="0"/>
              <a:t>Представим, что мы запускаем программный </a:t>
            </a:r>
            <a:br>
              <a:rPr lang="ru-RU" sz="3600" dirty="0"/>
            </a:br>
            <a:r>
              <a:rPr lang="ru-RU" sz="3600" dirty="0"/>
              <a:t>бизнес продукт</a:t>
            </a:r>
          </a:p>
        </p:txBody>
      </p:sp>
      <p:pic>
        <p:nvPicPr>
          <p:cNvPr id="5" name="Рисунок 4">
            <a:extLst>
              <a:ext uri="{FF2B5EF4-FFF2-40B4-BE49-F238E27FC236}">
                <a16:creationId xmlns:a16="http://schemas.microsoft.com/office/drawing/2014/main" id="{1DEADC82-8763-E19D-6FD9-A88B164AFF98}"/>
              </a:ext>
            </a:extLst>
          </p:cNvPr>
          <p:cNvPicPr>
            <a:picLocks noChangeAspect="1"/>
          </p:cNvPicPr>
          <p:nvPr/>
        </p:nvPicPr>
        <p:blipFill>
          <a:blip r:embed="rId2"/>
          <a:stretch>
            <a:fillRect/>
          </a:stretch>
        </p:blipFill>
        <p:spPr>
          <a:xfrm>
            <a:off x="886764" y="1556373"/>
            <a:ext cx="3640638" cy="3745254"/>
          </a:xfrm>
          <a:prstGeom prst="rect">
            <a:avLst/>
          </a:prstGeom>
        </p:spPr>
      </p:pic>
      <p:pic>
        <p:nvPicPr>
          <p:cNvPr id="12300" name="Picture 12" descr="Twitch TV | Internet Matters">
            <a:extLst>
              <a:ext uri="{FF2B5EF4-FFF2-40B4-BE49-F238E27FC236}">
                <a16:creationId xmlns:a16="http://schemas.microsoft.com/office/drawing/2014/main" id="{4BC36CB1-D081-E239-812A-ABD31D0E7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150" y="2366117"/>
            <a:ext cx="4049078" cy="212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4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1420B3-966E-8913-067F-251B4B37123A}"/>
              </a:ext>
            </a:extLst>
          </p:cNvPr>
          <p:cNvSpPr txBox="1"/>
          <p:nvPr/>
        </p:nvSpPr>
        <p:spPr>
          <a:xfrm>
            <a:off x="2608540" y="277585"/>
            <a:ext cx="6974923" cy="830997"/>
          </a:xfrm>
          <a:prstGeom prst="rect">
            <a:avLst/>
          </a:prstGeom>
          <a:noFill/>
        </p:spPr>
        <p:txBody>
          <a:bodyPr wrap="none" rtlCol="0">
            <a:spAutoFit/>
          </a:bodyPr>
          <a:lstStyle/>
          <a:p>
            <a:pPr algn="ctr"/>
            <a:r>
              <a:rPr lang="en-US" sz="2400" dirty="0"/>
              <a:t>Twitch </a:t>
            </a:r>
            <a:r>
              <a:rPr lang="ru-RU" sz="2400" dirty="0"/>
              <a:t>– программный продукт. </a:t>
            </a:r>
          </a:p>
          <a:p>
            <a:pPr algn="ctr"/>
            <a:r>
              <a:rPr lang="ru-RU" sz="2400" dirty="0"/>
              <a:t>Какие особенности этого сервиса важны клиентам?</a:t>
            </a:r>
          </a:p>
        </p:txBody>
      </p:sp>
      <p:sp>
        <p:nvSpPr>
          <p:cNvPr id="7" name="Скругленный прямоугольник 6">
            <a:extLst>
              <a:ext uri="{FF2B5EF4-FFF2-40B4-BE49-F238E27FC236}">
                <a16:creationId xmlns:a16="http://schemas.microsoft.com/office/drawing/2014/main" id="{FCDF7653-F382-D399-E704-04D200C25017}"/>
              </a:ext>
            </a:extLst>
          </p:cNvPr>
          <p:cNvSpPr/>
          <p:nvPr/>
        </p:nvSpPr>
        <p:spPr>
          <a:xfrm>
            <a:off x="237154" y="1570718"/>
            <a:ext cx="2977244" cy="145596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b="1" dirty="0">
                <a:solidFill>
                  <a:schemeClr val="tx1"/>
                </a:solidFill>
              </a:rPr>
              <a:t>Сервис. </a:t>
            </a:r>
            <a:r>
              <a:rPr lang="ru-RU" dirty="0">
                <a:solidFill>
                  <a:schemeClr val="tx1"/>
                </a:solidFill>
              </a:rPr>
              <a:t>Должен предоставлять заявленный сервис корректно, без багов</a:t>
            </a:r>
            <a:endParaRPr lang="ru-RU" b="1" dirty="0">
              <a:solidFill>
                <a:schemeClr val="tx1"/>
              </a:solidFill>
            </a:endParaRPr>
          </a:p>
        </p:txBody>
      </p:sp>
      <p:sp>
        <p:nvSpPr>
          <p:cNvPr id="9" name="Скругленный прямоугольник 8">
            <a:extLst>
              <a:ext uri="{FF2B5EF4-FFF2-40B4-BE49-F238E27FC236}">
                <a16:creationId xmlns:a16="http://schemas.microsoft.com/office/drawing/2014/main" id="{4D83240E-FB39-167E-E32E-EB464955696E}"/>
              </a:ext>
            </a:extLst>
          </p:cNvPr>
          <p:cNvSpPr/>
          <p:nvPr/>
        </p:nvSpPr>
        <p:spPr>
          <a:xfrm>
            <a:off x="8553839" y="1260087"/>
            <a:ext cx="2977244" cy="145596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b="1" dirty="0">
                <a:solidFill>
                  <a:schemeClr val="tx1"/>
                </a:solidFill>
              </a:rPr>
              <a:t>Доступность. </a:t>
            </a:r>
            <a:r>
              <a:rPr lang="ru-RU" dirty="0">
                <a:solidFill>
                  <a:schemeClr val="tx1"/>
                </a:solidFill>
              </a:rPr>
              <a:t>Сервис должен быть доступен в идеале всегда.</a:t>
            </a:r>
          </a:p>
        </p:txBody>
      </p:sp>
      <p:sp>
        <p:nvSpPr>
          <p:cNvPr id="10" name="Скругленный прямоугольник 9">
            <a:extLst>
              <a:ext uri="{FF2B5EF4-FFF2-40B4-BE49-F238E27FC236}">
                <a16:creationId xmlns:a16="http://schemas.microsoft.com/office/drawing/2014/main" id="{8F25A2C0-5646-C6A2-6A50-5E58A0C92C78}"/>
              </a:ext>
            </a:extLst>
          </p:cNvPr>
          <p:cNvSpPr/>
          <p:nvPr/>
        </p:nvSpPr>
        <p:spPr>
          <a:xfrm>
            <a:off x="355359" y="4292276"/>
            <a:ext cx="2977244" cy="145596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b="1" dirty="0">
                <a:solidFill>
                  <a:schemeClr val="tx1"/>
                </a:solidFill>
              </a:rPr>
              <a:t>Время ответа. </a:t>
            </a:r>
            <a:r>
              <a:rPr lang="ru-RU" dirty="0">
                <a:solidFill>
                  <a:schemeClr val="tx1"/>
                </a:solidFill>
              </a:rPr>
              <a:t>Сервис должен быстро откликаться на запросы пользователя.</a:t>
            </a:r>
          </a:p>
        </p:txBody>
      </p:sp>
      <p:sp>
        <p:nvSpPr>
          <p:cNvPr id="11" name="Скругленный прямоугольник 10">
            <a:extLst>
              <a:ext uri="{FF2B5EF4-FFF2-40B4-BE49-F238E27FC236}">
                <a16:creationId xmlns:a16="http://schemas.microsoft.com/office/drawing/2014/main" id="{F014EA9D-1FAF-55F8-CB99-3C12AA4F7708}"/>
              </a:ext>
            </a:extLst>
          </p:cNvPr>
          <p:cNvSpPr/>
          <p:nvPr/>
        </p:nvSpPr>
        <p:spPr>
          <a:xfrm>
            <a:off x="8553839" y="4292276"/>
            <a:ext cx="2977244" cy="1455964"/>
          </a:xfrm>
          <a:prstGeom prst="roundRect">
            <a:avLst/>
          </a:prstGeom>
          <a:solidFill>
            <a:schemeClr val="accent5">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b="1" dirty="0">
                <a:solidFill>
                  <a:schemeClr val="tx1"/>
                </a:solidFill>
              </a:rPr>
              <a:t>Конкурентность. </a:t>
            </a:r>
            <a:r>
              <a:rPr lang="ru-RU" dirty="0">
                <a:solidFill>
                  <a:schemeClr val="tx1"/>
                </a:solidFill>
              </a:rPr>
              <a:t>Сервис должен уметь обслуживать одновременно несколько пользователей</a:t>
            </a:r>
          </a:p>
        </p:txBody>
      </p:sp>
      <p:pic>
        <p:nvPicPr>
          <p:cNvPr id="2" name="Picture 12" descr="Twitch TV | Internet Matters">
            <a:extLst>
              <a:ext uri="{FF2B5EF4-FFF2-40B4-BE49-F238E27FC236}">
                <a16:creationId xmlns:a16="http://schemas.microsoft.com/office/drawing/2014/main" id="{09B88202-19A1-00D7-5591-8F0769C31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322" y="2298700"/>
            <a:ext cx="4049078" cy="212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0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{6DBF7DB5-EEA8-B848-AD94-1F391181E57B}tf10001120</Template>
  <TotalTime>36073</TotalTime>
  <Words>1500</Words>
  <Application>Microsoft Macintosh PowerPoint</Application>
  <PresentationFormat>Широкоэкранный</PresentationFormat>
  <Paragraphs>373</Paragraphs>
  <Slides>73</Slides>
  <Notes>11</Notes>
  <HiddenSlides>0</HiddenSlides>
  <MMClips>0</MMClips>
  <ScaleCrop>false</ScaleCrop>
  <HeadingPairs>
    <vt:vector size="6" baseType="variant">
      <vt:variant>
        <vt:lpstr>Использованные шрифты</vt:lpstr>
      </vt:variant>
      <vt:variant>
        <vt:i4>9</vt:i4>
      </vt:variant>
      <vt:variant>
        <vt:lpstr>Тема</vt:lpstr>
      </vt:variant>
      <vt:variant>
        <vt:i4>2</vt:i4>
      </vt:variant>
      <vt:variant>
        <vt:lpstr>Заголовки слайдов</vt:lpstr>
      </vt:variant>
      <vt:variant>
        <vt:i4>73</vt:i4>
      </vt:variant>
    </vt:vector>
  </HeadingPairs>
  <TitlesOfParts>
    <vt:vector size="84" baseType="lpstr">
      <vt:lpstr>Arial</vt:lpstr>
      <vt:lpstr>Calibri</vt:lpstr>
      <vt:lpstr>Calibri Light</vt:lpstr>
      <vt:lpstr>Courier New</vt:lpstr>
      <vt:lpstr>Helvetica Neue</vt:lpstr>
      <vt:lpstr>Helvetica Neue Medium</vt:lpstr>
      <vt:lpstr>Oleg Sans</vt:lpstr>
      <vt:lpstr>Source Sans Pro</vt:lpstr>
      <vt:lpstr>Tinkoff Sans</vt:lpstr>
      <vt:lpstr>Тема Office</vt:lpstr>
      <vt:lpstr>1_Тема Office</vt:lpstr>
      <vt:lpstr>Презентация PowerPoint</vt:lpstr>
      <vt:lpstr>Познакомимся!</vt:lpstr>
      <vt:lpstr>План курса ФИЛП 2024</vt:lpstr>
      <vt:lpstr>О чем эта лекция?</vt:lpstr>
      <vt:lpstr>Почему эта лекция?</vt:lpstr>
      <vt:lpstr>Мы IT бизнесмены стартаперы</vt:lpstr>
      <vt:lpstr>Чего мы хотим?</vt:lpstr>
      <vt:lpstr>Представим, что мы запускаем программный  бизнес продукт</vt:lpstr>
      <vt:lpstr>Презентация PowerPoint</vt:lpstr>
      <vt:lpstr>Мир без конкурентности</vt:lpstr>
      <vt:lpstr>Конкурентность</vt:lpstr>
      <vt:lpstr>Конкурентность = способность системы выполнять задачи конкурентно</vt:lpstr>
      <vt:lpstr>Конкурентность = способность системы выполнять задачи конкурентно</vt:lpstr>
      <vt:lpstr>Миф 1.</vt:lpstr>
      <vt:lpstr>Миф 1. Разоблачение</vt:lpstr>
      <vt:lpstr>Детали перевода</vt:lpstr>
      <vt:lpstr>Презентация PowerPoint</vt:lpstr>
      <vt:lpstr>Как называется не-конкурентное выполнение задач?</vt:lpstr>
      <vt:lpstr>Презентация PowerPoint</vt:lpstr>
      <vt:lpstr>Конкурентность конкурентности рознь. Max in flight (максимальное в работе)</vt:lpstr>
      <vt:lpstr>Презентация PowerPoint</vt:lpstr>
      <vt:lpstr>Презентация PowerPoint</vt:lpstr>
      <vt:lpstr>Презентация PowerPoint</vt:lpstr>
      <vt:lpstr>Презентация PowerPoint</vt:lpstr>
      <vt:lpstr>Есть вопросы по конкурентности?</vt:lpstr>
      <vt:lpstr>Параллелизм != конкурентность</vt:lpstr>
      <vt:lpstr>Определения.</vt:lpstr>
      <vt:lpstr>Если бы из мира исчез параллелизм, все что мы бы потеряли – скорость наших систем.  (c) Я</vt:lpstr>
      <vt:lpstr>Презентация PowerPoint</vt:lpstr>
      <vt:lpstr>Параллелизм</vt:lpstr>
      <vt:lpstr>Презентация PowerPoint</vt:lpstr>
      <vt:lpstr>В современных ЭВМ.</vt:lpstr>
      <vt:lpstr>Конкурентность != параллелизм.</vt:lpstr>
      <vt:lpstr>Конкурентность+ Параллельность-</vt:lpstr>
      <vt:lpstr>Конкурентность- Параллельность+</vt:lpstr>
      <vt:lpstr>Конкурентность+ Параллельность+</vt:lpstr>
      <vt:lpstr>Есть вопросы по параллелизму? Ясно ли в чем различие К и П?</vt:lpstr>
      <vt:lpstr>Нам, разработчикам, хотелось бы:</vt:lpstr>
      <vt:lpstr>Дальнейший план</vt:lpstr>
      <vt:lpstr>Конкурентность через многопоточность </vt:lpstr>
      <vt:lpstr>Конкурентность через многопоточность </vt:lpstr>
      <vt:lpstr>Конкурентность через многопоточность . </vt:lpstr>
      <vt:lpstr>Конкурентность через многопоточность.</vt:lpstr>
      <vt:lpstr>Многопоточность. Проблемы</vt:lpstr>
      <vt:lpstr>Параллелизм через многопоточность. Поток – задача, ядро – исполнитель.</vt:lpstr>
      <vt:lpstr>Параллелизм через многопоточность. Поток – задача, ядро – исполнитель.</vt:lpstr>
      <vt:lpstr>Параллелизм через многопоточность. Поток – задача, ядро – исполнитель.</vt:lpstr>
      <vt:lpstr>Презентация PowerPoint</vt:lpstr>
      <vt:lpstr>Идеальная многопоточность</vt:lpstr>
      <vt:lpstr>Многопоточность. Выводы. Конкурентность.</vt:lpstr>
      <vt:lpstr>Многопоточность. Выводы. Параллелизм.</vt:lpstr>
      <vt:lpstr>Отправляемся искать альтернативу многопоточности</vt:lpstr>
      <vt:lpstr>Из каких сегментов состоит задача?</vt:lpstr>
      <vt:lpstr>Какой сегмент самый долгий?</vt:lpstr>
      <vt:lpstr>Запись в базу.</vt:lpstr>
      <vt:lpstr>Вопрос: Что делал поток 1, пока база данных обрабатывала запрос?</vt:lpstr>
      <vt:lpstr>Виды задач (что в задаче преобладает)</vt:lpstr>
      <vt:lpstr>Экономия на IO-bound задачах</vt:lpstr>
      <vt:lpstr>Запись в базу. Асинхронность</vt:lpstr>
      <vt:lpstr>Итоги. Идеальная модель</vt:lpstr>
      <vt:lpstr>Многопоточность в Scala</vt:lpstr>
      <vt:lpstr>Потоки в Scala (JVM)</vt:lpstr>
      <vt:lpstr>Переиспользование потоков. Зачем?</vt:lpstr>
      <vt:lpstr>Thread pool. Пул потоков</vt:lpstr>
      <vt:lpstr>Thread pool. Устройство потока. Алгоритм.</vt:lpstr>
      <vt:lpstr>Thread pool. Пул потоков</vt:lpstr>
      <vt:lpstr>Thread pool. Java (and Scala)</vt:lpstr>
      <vt:lpstr>1. Fixed thread pool</vt:lpstr>
      <vt:lpstr>2. Cached thread pool</vt:lpstr>
      <vt:lpstr>ExecutionContext</vt:lpstr>
      <vt:lpstr>Что дальше? Лекция 2. Futures.</vt:lpstr>
      <vt:lpstr>Что дальше? Лекция 3. Monad IO.</vt:lpstr>
      <vt:lpstr>Что будет в домашке?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Concurrency with  functional programming</dc:title>
  <dc:creator>Microsoft Office User</dc:creator>
  <cp:lastModifiedBy>Microsoft Office User</cp:lastModifiedBy>
  <cp:revision>34</cp:revision>
  <dcterms:created xsi:type="dcterms:W3CDTF">2024-02-20T09:40:12Z</dcterms:created>
  <dcterms:modified xsi:type="dcterms:W3CDTF">2024-04-09T17:13:57Z</dcterms:modified>
</cp:coreProperties>
</file>